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1.jpg" ContentType="image/png"/>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12" r:id="rId4"/>
  </p:sldMasterIdLst>
  <p:notesMasterIdLst>
    <p:notesMasterId r:id="rId13"/>
  </p:notesMasterIdLst>
  <p:handoutMasterIdLst>
    <p:handoutMasterId r:id="rId14"/>
  </p:handoutMasterIdLst>
  <p:sldIdLst>
    <p:sldId id="262" r:id="rId5"/>
    <p:sldId id="265" r:id="rId6"/>
    <p:sldId id="268" r:id="rId7"/>
    <p:sldId id="261" r:id="rId8"/>
    <p:sldId id="259" r:id="rId9"/>
    <p:sldId id="269" r:id="rId10"/>
    <p:sldId id="270" r:id="rId11"/>
    <p:sldId id="267" r:id="rId1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8F2"/>
    <a:srgbClr val="36174D"/>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87"/>
  </p:normalViewPr>
  <p:slideViewPr>
    <p:cSldViewPr snapToGrid="0" snapToObjects="1">
      <p:cViewPr varScale="1">
        <p:scale>
          <a:sx n="114" d="100"/>
          <a:sy n="114" d="100"/>
        </p:scale>
        <p:origin x="414" y="114"/>
      </p:cViewPr>
      <p:guideLst/>
    </p:cSldViewPr>
  </p:slideViewPr>
  <p:notesTextViewPr>
    <p:cViewPr>
      <p:scale>
        <a:sx n="3" d="2"/>
        <a:sy n="3" d="2"/>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AAC263CB-8256-4B03-92FE-1622698FB3E9}">
      <dgm:prSet custT="1"/>
      <dgm:spPr/>
      <dgm:t>
        <a:bodyPr anchor="ctr"/>
        <a:lstStyle/>
        <a:p>
          <a:pPr algn="l"/>
          <a:r>
            <a:rPr lang="en-US" sz="2000" u="sng" baseline="30000" dirty="0">
              <a:solidFill>
                <a:schemeClr val="bg1"/>
              </a:solidFill>
            </a:rPr>
            <a:t>9th</a:t>
          </a:r>
          <a:r>
            <a:rPr lang="en-US" sz="2000" u="sng" dirty="0">
              <a:solidFill>
                <a:schemeClr val="bg1"/>
              </a:solidFill>
            </a:rPr>
            <a:t> Grade:</a:t>
          </a:r>
          <a:br>
            <a:rPr lang="en-US" sz="2000" dirty="0">
              <a:solidFill>
                <a:schemeClr val="bg1"/>
              </a:solidFill>
            </a:rPr>
          </a:br>
          <a:r>
            <a:rPr lang="en-US" sz="1100" dirty="0">
              <a:solidFill>
                <a:schemeClr val="bg1"/>
              </a:solidFill>
            </a:rPr>
            <a:t>• Geometry Honors OR Geometry Honors/Math Team</a:t>
          </a:r>
        </a:p>
        <a:p>
          <a:pPr algn="l"/>
          <a:r>
            <a:rPr lang="en-US" sz="1100" dirty="0">
              <a:solidFill>
                <a:schemeClr val="bg1"/>
              </a:solidFill>
            </a:rPr>
            <a:t>• Pre-AICE Biology</a:t>
          </a:r>
        </a:p>
        <a:p>
          <a:pPr algn="l"/>
          <a:r>
            <a:rPr lang="en-US" sz="1100" dirty="0">
              <a:solidFill>
                <a:schemeClr val="bg1"/>
              </a:solidFill>
            </a:rPr>
            <a:t>• AP World History</a:t>
          </a:r>
        </a:p>
        <a:p>
          <a:pPr algn="l"/>
          <a:r>
            <a:rPr lang="en-US" sz="1100" dirty="0">
              <a:solidFill>
                <a:schemeClr val="bg1"/>
              </a:solidFill>
            </a:rPr>
            <a:t>• Pre-AICE English Language I</a:t>
          </a:r>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custT="1"/>
      <dgm:spPr/>
      <dgm:t>
        <a:bodyPr/>
        <a:lstStyle/>
        <a:p>
          <a:endParaRPr lang="en-US" sz="2000" dirty="0"/>
        </a:p>
      </dgm:t>
    </dgm:pt>
    <dgm:pt modelId="{4E8D2E69-0173-4BD3-B96A-7A9C5DD12B47}">
      <dgm:prSet custT="1"/>
      <dgm:spPr/>
      <dgm:t>
        <a:bodyPr anchor="ctr"/>
        <a:lstStyle/>
        <a:p>
          <a:pPr algn="l"/>
          <a:r>
            <a:rPr lang="en-US" sz="2000" u="sng" baseline="30000" dirty="0">
              <a:solidFill>
                <a:schemeClr val="bg1"/>
              </a:solidFill>
            </a:rPr>
            <a:t>10th</a:t>
          </a:r>
          <a:r>
            <a:rPr lang="en-US" sz="2000" u="sng" dirty="0">
              <a:solidFill>
                <a:schemeClr val="bg1"/>
              </a:solidFill>
            </a:rPr>
            <a:t> Grade:</a:t>
          </a:r>
          <a:br>
            <a:rPr lang="en-US" sz="2000" dirty="0">
              <a:solidFill>
                <a:schemeClr val="bg1"/>
              </a:solidFill>
            </a:rPr>
          </a:br>
          <a:r>
            <a:rPr lang="en-US" sz="1100" dirty="0">
              <a:solidFill>
                <a:schemeClr val="bg1"/>
              </a:solidFill>
            </a:rPr>
            <a:t>• </a:t>
          </a:r>
          <a:r>
            <a:rPr lang="sv-SE" sz="1100" dirty="0">
              <a:solidFill>
                <a:schemeClr val="bg1"/>
              </a:solidFill>
            </a:rPr>
            <a:t>Algebra II Honors or Algebra II Honors</a:t>
          </a:r>
          <a:endParaRPr lang="en-US" sz="1100" dirty="0">
            <a:solidFill>
              <a:schemeClr val="bg1"/>
            </a:solidFill>
          </a:endParaRPr>
        </a:p>
        <a:p>
          <a:r>
            <a:rPr lang="en-US" sz="1100" dirty="0">
              <a:solidFill>
                <a:schemeClr val="bg1"/>
              </a:solidFill>
            </a:rPr>
            <a:t>Math Team</a:t>
          </a:r>
        </a:p>
        <a:p>
          <a:r>
            <a:rPr lang="en-US" sz="1100" dirty="0">
              <a:solidFill>
                <a:schemeClr val="bg1"/>
              </a:solidFill>
            </a:rPr>
            <a:t>• Pre-AICE Chemistry</a:t>
          </a:r>
        </a:p>
        <a:p>
          <a:r>
            <a:rPr lang="en-US" sz="1100" dirty="0">
              <a:solidFill>
                <a:schemeClr val="bg1"/>
              </a:solidFill>
            </a:rPr>
            <a:t>• AP European History</a:t>
          </a:r>
        </a:p>
        <a:p>
          <a:r>
            <a:rPr lang="en-US" sz="1100" dirty="0">
              <a:solidFill>
                <a:schemeClr val="bg1"/>
              </a:solidFill>
            </a:rPr>
            <a:t>• Pre-AICE English Literature II</a:t>
          </a:r>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custT="1"/>
      <dgm:spPr/>
      <dgm:t>
        <a:bodyPr/>
        <a:lstStyle/>
        <a:p>
          <a:endParaRPr lang="en-US" sz="2000" dirty="0"/>
        </a:p>
      </dgm:t>
    </dgm:pt>
    <dgm:pt modelId="{93A6A030-ABAB-4EFA-B539-0FDB3E07C1EF}">
      <dgm:prSet custT="1"/>
      <dgm:spPr/>
      <dgm:t>
        <a:bodyPr anchor="ctr"/>
        <a:lstStyle/>
        <a:p>
          <a:pPr algn="l"/>
          <a:r>
            <a:rPr lang="en-US" sz="2000" u="sng" baseline="30000" dirty="0">
              <a:solidFill>
                <a:schemeClr val="bg1"/>
              </a:solidFill>
            </a:rPr>
            <a:t>11th</a:t>
          </a:r>
          <a:r>
            <a:rPr lang="en-US" sz="2000" u="sng" dirty="0">
              <a:solidFill>
                <a:schemeClr val="bg1"/>
              </a:solidFill>
            </a:rPr>
            <a:t> Grade:</a:t>
          </a:r>
          <a:br>
            <a:rPr lang="en-US" sz="2000" u="sng" dirty="0">
              <a:solidFill>
                <a:schemeClr val="bg1"/>
              </a:solidFill>
            </a:rPr>
          </a:br>
          <a:r>
            <a:rPr lang="en-US" sz="900" u="none" dirty="0">
              <a:solidFill>
                <a:schemeClr val="bg1"/>
              </a:solidFill>
            </a:rPr>
            <a:t>AICE </a:t>
          </a:r>
          <a:r>
            <a:rPr lang="en-US" sz="900" u="none" dirty="0" err="1">
              <a:solidFill>
                <a:schemeClr val="bg1"/>
              </a:solidFill>
            </a:rPr>
            <a:t>Valencentics</a:t>
          </a:r>
          <a:r>
            <a:rPr lang="en-US" sz="900" u="none" dirty="0">
              <a:solidFill>
                <a:schemeClr val="bg1"/>
              </a:solidFill>
            </a:rPr>
            <a:t> Math Team or AICE</a:t>
          </a:r>
        </a:p>
        <a:p>
          <a:r>
            <a:rPr lang="en-US" sz="900" u="none" dirty="0" err="1">
              <a:solidFill>
                <a:schemeClr val="bg1"/>
              </a:solidFill>
            </a:rPr>
            <a:t>Valencentics</a:t>
          </a:r>
          <a:endParaRPr lang="en-US" sz="900" u="none" dirty="0">
            <a:solidFill>
              <a:schemeClr val="bg1"/>
            </a:solidFill>
          </a:endParaRPr>
        </a:p>
        <a:p>
          <a:r>
            <a:rPr lang="en-US" sz="900" u="none" dirty="0">
              <a:solidFill>
                <a:schemeClr val="bg1"/>
              </a:solidFill>
            </a:rPr>
            <a:t>• AICE United States History</a:t>
          </a:r>
        </a:p>
        <a:p>
          <a:r>
            <a:rPr lang="en-US" sz="900" u="none" dirty="0">
              <a:solidFill>
                <a:schemeClr val="bg1"/>
              </a:solidFill>
            </a:rPr>
            <a:t>• AICE English Language</a:t>
          </a:r>
        </a:p>
        <a:p>
          <a:r>
            <a:rPr lang="en-US" sz="900" u="none" dirty="0">
              <a:solidFill>
                <a:schemeClr val="bg1"/>
              </a:solidFill>
            </a:rPr>
            <a:t>• AICE/AP Biology (double block) or</a:t>
          </a:r>
        </a:p>
        <a:p>
          <a:r>
            <a:rPr lang="en-US" sz="900" u="none" dirty="0">
              <a:solidFill>
                <a:schemeClr val="bg1"/>
              </a:solidFill>
            </a:rPr>
            <a:t>• AICE/AP Chemistry (double block) or</a:t>
          </a:r>
        </a:p>
        <a:p>
          <a:r>
            <a:rPr lang="en-US" sz="900" u="none" dirty="0">
              <a:solidFill>
                <a:schemeClr val="bg1"/>
              </a:solidFill>
            </a:rPr>
            <a:t>• AICE/AP Physics or</a:t>
          </a:r>
        </a:p>
        <a:p>
          <a:r>
            <a:rPr lang="en-US" sz="900" u="none" dirty="0">
              <a:solidFill>
                <a:schemeClr val="bg1"/>
              </a:solidFill>
            </a:rPr>
            <a:t>• AICE Environmental Management or</a:t>
          </a:r>
        </a:p>
        <a:p>
          <a:r>
            <a:rPr lang="en-US" sz="900" u="none" dirty="0">
              <a:solidFill>
                <a:schemeClr val="bg1"/>
              </a:solidFill>
            </a:rPr>
            <a:t>• AICE Marine Science</a:t>
          </a:r>
        </a:p>
      </dgm:t>
    </dgm:pt>
    <dgm:pt modelId="{3D674B97-6DC6-4A12-85BA-0976D3064237}" type="parTrans" cxnId="{4B40C8DC-6B57-4F5B-8440-7241C649700B}">
      <dgm:prSet/>
      <dgm:spPr/>
      <dgm:t>
        <a:bodyPr/>
        <a:lstStyle/>
        <a:p>
          <a:endParaRPr lang="en-US" sz="2000"/>
        </a:p>
      </dgm:t>
    </dgm:pt>
    <dgm:pt modelId="{BFE0749E-E343-4A6F-BD09-2810EE6B4BD7}" type="sibTrans" cxnId="{4B40C8DC-6B57-4F5B-8440-7241C649700B}">
      <dgm:prSet custT="1"/>
      <dgm:spPr/>
      <dgm:t>
        <a:bodyPr/>
        <a:lstStyle/>
        <a:p>
          <a:endParaRPr lang="en-US" sz="2000" dirty="0"/>
        </a:p>
      </dgm:t>
    </dgm:pt>
    <dgm:pt modelId="{76D56F19-2708-49DB-8F92-D8AC45F23A9A}">
      <dgm:prSet custT="1"/>
      <dgm:spPr>
        <a:solidFill>
          <a:schemeClr val="accent1"/>
        </a:solidFill>
      </dgm:spPr>
      <dgm:t>
        <a:bodyPr anchor="ctr"/>
        <a:lstStyle/>
        <a:p>
          <a:pPr algn="l"/>
          <a:r>
            <a:rPr lang="en-US" sz="2000" u="sng" baseline="30000" dirty="0">
              <a:solidFill>
                <a:schemeClr val="bg1"/>
              </a:solidFill>
            </a:rPr>
            <a:t>12th</a:t>
          </a:r>
          <a:r>
            <a:rPr lang="en-US" sz="2000" u="sng" dirty="0">
              <a:solidFill>
                <a:schemeClr val="bg1"/>
              </a:solidFill>
            </a:rPr>
            <a:t> Grade:</a:t>
          </a:r>
          <a:br>
            <a:rPr lang="en-US" sz="900" u="sng" dirty="0">
              <a:solidFill>
                <a:schemeClr val="bg1"/>
              </a:solidFill>
            </a:rPr>
          </a:br>
          <a:r>
            <a:rPr lang="en-US" sz="900" u="sng" dirty="0">
              <a:solidFill>
                <a:schemeClr val="bg1"/>
              </a:solidFill>
            </a:rPr>
            <a:t>• AP Calculus AB (Calculus 1) or Calculus</a:t>
          </a:r>
        </a:p>
        <a:p>
          <a:r>
            <a:rPr lang="en-US" sz="900" u="sng" dirty="0">
              <a:solidFill>
                <a:schemeClr val="bg1"/>
              </a:solidFill>
            </a:rPr>
            <a:t>BC (Calculus 1 and 2)</a:t>
          </a:r>
        </a:p>
        <a:p>
          <a:r>
            <a:rPr lang="en-US" sz="900" u="sng" dirty="0">
              <a:solidFill>
                <a:schemeClr val="bg1"/>
              </a:solidFill>
            </a:rPr>
            <a:t>• AICE Global Perspectives</a:t>
          </a:r>
        </a:p>
        <a:p>
          <a:r>
            <a:rPr lang="en-US" sz="900" u="sng" dirty="0">
              <a:solidFill>
                <a:schemeClr val="bg1"/>
              </a:solidFill>
            </a:rPr>
            <a:t>• AICE English Literature</a:t>
          </a:r>
        </a:p>
        <a:p>
          <a:r>
            <a:rPr lang="en-US" sz="900" u="sng" dirty="0">
              <a:solidFill>
                <a:schemeClr val="bg1"/>
              </a:solidFill>
            </a:rPr>
            <a:t>• AICE Thinking Skills</a:t>
          </a:r>
        </a:p>
        <a:p>
          <a:r>
            <a:rPr lang="en-US" sz="900" u="sng" dirty="0">
              <a:solidFill>
                <a:schemeClr val="bg1"/>
              </a:solidFill>
            </a:rPr>
            <a:t>• AICE/AP Biology (Double block) or</a:t>
          </a:r>
        </a:p>
        <a:p>
          <a:r>
            <a:rPr lang="en-US" sz="900" u="sng" dirty="0">
              <a:solidFill>
                <a:schemeClr val="bg1"/>
              </a:solidFill>
            </a:rPr>
            <a:t>• AICE/AP Chemistry (Double block) or</a:t>
          </a:r>
        </a:p>
        <a:p>
          <a:r>
            <a:rPr lang="en-US" sz="900" u="sng" dirty="0">
              <a:solidFill>
                <a:schemeClr val="bg1"/>
              </a:solidFill>
            </a:rPr>
            <a:t>• AICE Physics or</a:t>
          </a:r>
        </a:p>
        <a:p>
          <a:r>
            <a:rPr lang="en-US" sz="900" u="sng" dirty="0">
              <a:solidFill>
                <a:schemeClr val="bg1"/>
              </a:solidFill>
            </a:rPr>
            <a:t>• AICE Environmental Management or</a:t>
          </a:r>
        </a:p>
        <a:p>
          <a:r>
            <a:rPr lang="en-US" sz="900" u="sng" dirty="0">
              <a:solidFill>
                <a:schemeClr val="bg1"/>
              </a:solidFill>
            </a:rPr>
            <a:t>• AICE Marine Science</a:t>
          </a:r>
          <a:endParaRPr lang="en-US" sz="900" dirty="0">
            <a:solidFill>
              <a:schemeClr val="bg1"/>
            </a:solidFill>
          </a:endParaRP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sz="2000"/>
        </a:p>
      </dgm:t>
    </dgm:pt>
    <dgm:pt modelId="{C7117AA3-29D3-A641-A58D-533CC172901B}" type="pres">
      <dgm:prSet presAssocID="{D4503D04-C97E-4622-AE07-D0307CB3B4CA}" presName="Name0" presStyleCnt="0">
        <dgm:presLayoutVars>
          <dgm:dir/>
          <dgm:resizeHandles val="exact"/>
        </dgm:presLayoutVars>
      </dgm:prSet>
      <dgm:spPr/>
    </dgm:pt>
    <dgm:pt modelId="{591CA60E-213E-7B4B-B9DE-D89D137D3DA9}" type="pres">
      <dgm:prSet presAssocID="{AAC263CB-8256-4B03-92FE-1622698FB3E9}" presName="node" presStyleLbl="node1" presStyleIdx="0" presStyleCnt="4" custScaleX="69335">
        <dgm:presLayoutVars>
          <dgm:bulletEnabled val="1"/>
        </dgm:presLayoutVars>
      </dgm:prSet>
      <dgm:spPr/>
    </dgm:pt>
    <dgm:pt modelId="{0B9714F2-E001-9048-99B0-C46EAB1CEAC1}" type="pres">
      <dgm:prSet presAssocID="{808B76D0-8EC7-469A-93AC-7A6017188A9D}" presName="sibTrans" presStyleLbl="sibTrans1D1" presStyleIdx="0" presStyleCnt="3"/>
      <dgm:spPr/>
    </dgm:pt>
    <dgm:pt modelId="{DBF0B936-C069-4B45-92D0-BC84490381D7}" type="pres">
      <dgm:prSet presAssocID="{808B76D0-8EC7-469A-93AC-7A6017188A9D}" presName="connectorText" presStyleLbl="sibTrans1D1" presStyleIdx="0" presStyleCnt="3"/>
      <dgm:spPr/>
    </dgm:pt>
    <dgm:pt modelId="{1FC37317-8B75-7A4E-B46A-6C6A45F69C67}" type="pres">
      <dgm:prSet presAssocID="{4E8D2E69-0173-4BD3-B96A-7A9C5DD12B47}" presName="node" presStyleLbl="node1" presStyleIdx="1" presStyleCnt="4" custScaleX="66782">
        <dgm:presLayoutVars>
          <dgm:bulletEnabled val="1"/>
        </dgm:presLayoutVars>
      </dgm:prSet>
      <dgm:spPr/>
    </dgm:pt>
    <dgm:pt modelId="{DD741774-D280-DD46-9C9B-33FE253D22FC}" type="pres">
      <dgm:prSet presAssocID="{FEF1E80E-8A9E-4B0A-817C-2A4CFDCF3FB2}" presName="sibTrans" presStyleLbl="sibTrans1D1" presStyleIdx="1" presStyleCnt="3"/>
      <dgm:spPr/>
    </dgm:pt>
    <dgm:pt modelId="{B4080084-7793-E342-92FE-F348EAFF157C}" type="pres">
      <dgm:prSet presAssocID="{FEF1E80E-8A9E-4B0A-817C-2A4CFDCF3FB2}" presName="connectorText" presStyleLbl="sibTrans1D1" presStyleIdx="1" presStyleCnt="3"/>
      <dgm:spPr/>
    </dgm:pt>
    <dgm:pt modelId="{F14BE627-E883-874F-A626-EC388DCE8D9B}" type="pres">
      <dgm:prSet presAssocID="{93A6A030-ABAB-4EFA-B539-0FDB3E07C1EF}" presName="node" presStyleLbl="node1" presStyleIdx="2" presStyleCnt="4" custScaleX="79059">
        <dgm:presLayoutVars>
          <dgm:bulletEnabled val="1"/>
        </dgm:presLayoutVars>
      </dgm:prSet>
      <dgm:spPr/>
    </dgm:pt>
    <dgm:pt modelId="{63AED5AC-6A4E-294A-8C0F-D72D7D241108}" type="pres">
      <dgm:prSet presAssocID="{BFE0749E-E343-4A6F-BD09-2810EE6B4BD7}" presName="sibTrans" presStyleLbl="sibTrans1D1" presStyleIdx="2" presStyleCnt="3"/>
      <dgm:spPr/>
    </dgm:pt>
    <dgm:pt modelId="{A4A67B76-88B9-3B42-B3EF-AFCDA17E5E1C}" type="pres">
      <dgm:prSet presAssocID="{BFE0749E-E343-4A6F-BD09-2810EE6B4BD7}" presName="connectorText" presStyleLbl="sibTrans1D1" presStyleIdx="2" presStyleCnt="3"/>
      <dgm:spPr/>
    </dgm:pt>
    <dgm:pt modelId="{D42A6699-F599-8045-897A-5A654DF673C0}" type="pres">
      <dgm:prSet presAssocID="{76D56F19-2708-49DB-8F92-D8AC45F23A9A}" presName="node" presStyleLbl="node1" presStyleIdx="3" presStyleCnt="4" custScaleX="84929">
        <dgm:presLayoutVars>
          <dgm:bulletEnabled val="1"/>
        </dgm:presLayoutVars>
      </dgm:prSet>
      <dgm:spPr/>
    </dgm:pt>
  </dgm:ptLst>
  <dgm:cxnLst>
    <dgm:cxn modelId="{66512605-B992-8044-B3E6-E4EF4B6992BD}" type="presOf" srcId="{FEF1E80E-8A9E-4B0A-817C-2A4CFDCF3FB2}" destId="{DD741774-D280-DD46-9C9B-33FE253D22FC}" srcOrd="0" destOrd="0" presId="urn:microsoft.com/office/officeart/2016/7/layout/RepeatingBendingProcessNew"/>
    <dgm:cxn modelId="{A9B54F08-706D-074E-8E9A-EBFEEAA22FAA}" type="presOf" srcId="{808B76D0-8EC7-469A-93AC-7A6017188A9D}" destId="{DBF0B936-C069-4B45-92D0-BC84490381D7}" srcOrd="1" destOrd="0" presId="urn:microsoft.com/office/officeart/2016/7/layout/RepeatingBendingProcessNew"/>
    <dgm:cxn modelId="{E8FDC109-B482-B84E-95EE-92A52C5C47F4}" type="presOf" srcId="{76D56F19-2708-49DB-8F92-D8AC45F23A9A}" destId="{D42A6699-F599-8045-897A-5A654DF673C0}" srcOrd="0"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00653E19-B8E7-A740-A472-1977092F60A0}" type="presOf" srcId="{4E8D2E69-0173-4BD3-B96A-7A9C5DD12B47}" destId="{1FC37317-8B75-7A4E-B46A-6C6A45F69C67}" srcOrd="0" destOrd="0" presId="urn:microsoft.com/office/officeart/2016/7/layout/RepeatingBendingProcessNew"/>
    <dgm:cxn modelId="{D907A31C-5CFB-374D-89E1-68F3C8505565}" type="presOf" srcId="{BFE0749E-E343-4A6F-BD09-2810EE6B4BD7}" destId="{A4A67B76-88B9-3B42-B3EF-AFCDA17E5E1C}" srcOrd="1" destOrd="0" presId="urn:microsoft.com/office/officeart/2016/7/layout/RepeatingBendingProcessNew"/>
    <dgm:cxn modelId="{0F866C41-EB5F-47BD-A2CD-A58671F15B67}" srcId="{D4503D04-C97E-4622-AE07-D0307CB3B4CA}" destId="{4E8D2E69-0173-4BD3-B96A-7A9C5DD12B47}" srcOrd="1" destOrd="0" parTransId="{B954BF22-E3B3-4A1C-802E-590228BE2D9C}" sibTransId="{FEF1E80E-8A9E-4B0A-817C-2A4CFDCF3FB2}"/>
    <dgm:cxn modelId="{6CE97453-8862-AD4C-A88F-D046002A23EE}" type="presOf" srcId="{FEF1E80E-8A9E-4B0A-817C-2A4CFDCF3FB2}" destId="{B4080084-7793-E342-92FE-F348EAFF157C}" srcOrd="1"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47016397-455F-EC49-8301-8A7FB8F85FB3}" type="presOf" srcId="{D4503D04-C97E-4622-AE07-D0307CB3B4CA}" destId="{C7117AA3-29D3-A641-A58D-533CC172901B}" srcOrd="0" destOrd="0" presId="urn:microsoft.com/office/officeart/2016/7/layout/RepeatingBendingProcessNew"/>
    <dgm:cxn modelId="{9AC8BDBC-6730-B045-9CCF-76DAB6ABAAE6}" type="presOf" srcId="{BFE0749E-E343-4A6F-BD09-2810EE6B4BD7}" destId="{63AED5AC-6A4E-294A-8C0F-D72D7D241108}" srcOrd="0" destOrd="0" presId="urn:microsoft.com/office/officeart/2016/7/layout/RepeatingBendingProcessNew"/>
    <dgm:cxn modelId="{FE75BCD7-BEFD-2B4A-857D-4205F1F546BF}" type="presOf" srcId="{AAC263CB-8256-4B03-92FE-1622698FB3E9}" destId="{591CA60E-213E-7B4B-B9DE-D89D137D3DA9}" srcOrd="0" destOrd="0" presId="urn:microsoft.com/office/officeart/2016/7/layout/RepeatingBendingProcessNew"/>
    <dgm:cxn modelId="{84E8A2D8-19F1-F847-BCDE-877F09D08EDA}" type="presOf" srcId="{93A6A030-ABAB-4EFA-B539-0FDB3E07C1EF}" destId="{F14BE627-E883-874F-A626-EC388DCE8D9B}" srcOrd="0" destOrd="0" presId="urn:microsoft.com/office/officeart/2016/7/layout/RepeatingBendingProcessNew"/>
    <dgm:cxn modelId="{4B40C8DC-6B57-4F5B-8440-7241C649700B}" srcId="{D4503D04-C97E-4622-AE07-D0307CB3B4CA}" destId="{93A6A030-ABAB-4EFA-B539-0FDB3E07C1EF}" srcOrd="2" destOrd="0" parTransId="{3D674B97-6DC6-4A12-85BA-0976D3064237}" sibTransId="{BFE0749E-E343-4A6F-BD09-2810EE6B4BD7}"/>
    <dgm:cxn modelId="{670470FF-28F5-8747-80CB-D5309335BE4E}" type="presOf" srcId="{808B76D0-8EC7-469A-93AC-7A6017188A9D}" destId="{0B9714F2-E001-9048-99B0-C46EAB1CEAC1}" srcOrd="0" destOrd="0" presId="urn:microsoft.com/office/officeart/2016/7/layout/RepeatingBendingProcessNew"/>
    <dgm:cxn modelId="{54EC6AF8-8601-FB4F-A2D0-DB03BBC973B1}" type="presParOf" srcId="{C7117AA3-29D3-A641-A58D-533CC172901B}" destId="{591CA60E-213E-7B4B-B9DE-D89D137D3DA9}" srcOrd="0" destOrd="0" presId="urn:microsoft.com/office/officeart/2016/7/layout/RepeatingBendingProcessNew"/>
    <dgm:cxn modelId="{6386B277-0B98-3845-B375-656F6843D11A}" type="presParOf" srcId="{C7117AA3-29D3-A641-A58D-533CC172901B}" destId="{0B9714F2-E001-9048-99B0-C46EAB1CEAC1}" srcOrd="1" destOrd="0" presId="urn:microsoft.com/office/officeart/2016/7/layout/RepeatingBendingProcessNew"/>
    <dgm:cxn modelId="{76384253-4A53-B443-80FD-2EF068156A86}" type="presParOf" srcId="{0B9714F2-E001-9048-99B0-C46EAB1CEAC1}" destId="{DBF0B936-C069-4B45-92D0-BC84490381D7}" srcOrd="0" destOrd="0" presId="urn:microsoft.com/office/officeart/2016/7/layout/RepeatingBendingProcessNew"/>
    <dgm:cxn modelId="{E8588933-DC2A-1949-97A0-149E024060BF}" type="presParOf" srcId="{C7117AA3-29D3-A641-A58D-533CC172901B}" destId="{1FC37317-8B75-7A4E-B46A-6C6A45F69C67}" srcOrd="2" destOrd="0" presId="urn:microsoft.com/office/officeart/2016/7/layout/RepeatingBendingProcessNew"/>
    <dgm:cxn modelId="{AC78AD39-C148-BB4D-98EA-D6CD0C26FBA7}" type="presParOf" srcId="{C7117AA3-29D3-A641-A58D-533CC172901B}" destId="{DD741774-D280-DD46-9C9B-33FE253D22FC}" srcOrd="3" destOrd="0" presId="urn:microsoft.com/office/officeart/2016/7/layout/RepeatingBendingProcessNew"/>
    <dgm:cxn modelId="{9CE3DEE8-B926-6B48-99A6-61F253EB87DF}" type="presParOf" srcId="{DD741774-D280-DD46-9C9B-33FE253D22FC}" destId="{B4080084-7793-E342-92FE-F348EAFF157C}" srcOrd="0" destOrd="0" presId="urn:microsoft.com/office/officeart/2016/7/layout/RepeatingBendingProcessNew"/>
    <dgm:cxn modelId="{EC00BA5B-7C94-D14D-A573-503F23913101}" type="presParOf" srcId="{C7117AA3-29D3-A641-A58D-533CC172901B}" destId="{F14BE627-E883-874F-A626-EC388DCE8D9B}" srcOrd="4" destOrd="0" presId="urn:microsoft.com/office/officeart/2016/7/layout/RepeatingBendingProcessNew"/>
    <dgm:cxn modelId="{C959B72A-D800-9544-8676-DE829FFB4EA1}" type="presParOf" srcId="{C7117AA3-29D3-A641-A58D-533CC172901B}" destId="{63AED5AC-6A4E-294A-8C0F-D72D7D241108}" srcOrd="5" destOrd="0" presId="urn:microsoft.com/office/officeart/2016/7/layout/RepeatingBendingProcessNew"/>
    <dgm:cxn modelId="{DABC8E6C-99C5-3340-95B9-6CF8BC427CA3}" type="presParOf" srcId="{63AED5AC-6A4E-294A-8C0F-D72D7D241108}" destId="{A4A67B76-88B9-3B42-B3EF-AFCDA17E5E1C}" srcOrd="0" destOrd="0" presId="urn:microsoft.com/office/officeart/2016/7/layout/RepeatingBendingProcessNew"/>
    <dgm:cxn modelId="{AA62AE45-F47E-C040-8561-C054B92C617C}" type="presParOf" srcId="{C7117AA3-29D3-A641-A58D-533CC172901B}" destId="{D42A6699-F599-8045-897A-5A654DF673C0}" srcOrd="6" destOrd="0" presId="urn:microsoft.com/office/officeart/2016/7/layout/RepeatingBendingProcessNew"/>
  </dgm:cxn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714F2-E001-9048-99B0-C46EAB1CEAC1}">
      <dsp:nvSpPr>
        <dsp:cNvPr id="0" name=""/>
        <dsp:cNvSpPr/>
      </dsp:nvSpPr>
      <dsp:spPr>
        <a:xfrm>
          <a:off x="3456533" y="979018"/>
          <a:ext cx="751040" cy="91440"/>
        </a:xfrm>
        <a:custGeom>
          <a:avLst/>
          <a:gdLst/>
          <a:ahLst/>
          <a:cxnLst/>
          <a:rect l="0" t="0" r="0" b="0"/>
          <a:pathLst>
            <a:path>
              <a:moveTo>
                <a:pt x="0" y="45720"/>
              </a:moveTo>
              <a:lnTo>
                <a:pt x="751040"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812512" y="1020826"/>
        <a:ext cx="39082" cy="7824"/>
      </dsp:txXfrm>
    </dsp:sp>
    <dsp:sp modelId="{591CA60E-213E-7B4B-B9DE-D89D137D3DA9}">
      <dsp:nvSpPr>
        <dsp:cNvPr id="0" name=""/>
        <dsp:cNvSpPr/>
      </dsp:nvSpPr>
      <dsp:spPr>
        <a:xfrm>
          <a:off x="1102027" y="5207"/>
          <a:ext cx="2356305" cy="2039061"/>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526" tIns="174799" rIns="166526" bIns="174799" numCol="1" spcCol="1270" anchor="ctr" anchorCtr="0">
          <a:noAutofit/>
        </a:bodyPr>
        <a:lstStyle/>
        <a:p>
          <a:pPr marL="0" lvl="0" indent="0" algn="l" defTabSz="889000">
            <a:lnSpc>
              <a:spcPct val="90000"/>
            </a:lnSpc>
            <a:spcBef>
              <a:spcPct val="0"/>
            </a:spcBef>
            <a:spcAft>
              <a:spcPct val="35000"/>
            </a:spcAft>
            <a:buNone/>
          </a:pPr>
          <a:r>
            <a:rPr lang="en-US" sz="2000" u="sng" kern="1200" baseline="30000" dirty="0">
              <a:solidFill>
                <a:schemeClr val="bg1"/>
              </a:solidFill>
            </a:rPr>
            <a:t>9th</a:t>
          </a:r>
          <a:r>
            <a:rPr lang="en-US" sz="2000" u="sng" kern="1200" dirty="0">
              <a:solidFill>
                <a:schemeClr val="bg1"/>
              </a:solidFill>
            </a:rPr>
            <a:t> Grade:</a:t>
          </a:r>
          <a:br>
            <a:rPr lang="en-US" sz="2000" kern="1200" dirty="0">
              <a:solidFill>
                <a:schemeClr val="bg1"/>
              </a:solidFill>
            </a:rPr>
          </a:br>
          <a:r>
            <a:rPr lang="en-US" sz="1100" kern="1200" dirty="0">
              <a:solidFill>
                <a:schemeClr val="bg1"/>
              </a:solidFill>
            </a:rPr>
            <a:t>• Geometry Honors OR Geometry Honors/Math Team</a:t>
          </a:r>
        </a:p>
        <a:p>
          <a:pPr marL="0" lvl="0" indent="0" algn="l" defTabSz="889000">
            <a:lnSpc>
              <a:spcPct val="90000"/>
            </a:lnSpc>
            <a:spcBef>
              <a:spcPct val="0"/>
            </a:spcBef>
            <a:spcAft>
              <a:spcPct val="35000"/>
            </a:spcAft>
            <a:buNone/>
          </a:pPr>
          <a:r>
            <a:rPr lang="en-US" sz="1100" kern="1200" dirty="0">
              <a:solidFill>
                <a:schemeClr val="bg1"/>
              </a:solidFill>
            </a:rPr>
            <a:t>• Pre-AICE Biology</a:t>
          </a:r>
        </a:p>
        <a:p>
          <a:pPr marL="0" lvl="0" indent="0" algn="l" defTabSz="889000">
            <a:lnSpc>
              <a:spcPct val="90000"/>
            </a:lnSpc>
            <a:spcBef>
              <a:spcPct val="0"/>
            </a:spcBef>
            <a:spcAft>
              <a:spcPct val="35000"/>
            </a:spcAft>
            <a:buNone/>
          </a:pPr>
          <a:r>
            <a:rPr lang="en-US" sz="1100" kern="1200" dirty="0">
              <a:solidFill>
                <a:schemeClr val="bg1"/>
              </a:solidFill>
            </a:rPr>
            <a:t>• AP World History</a:t>
          </a:r>
        </a:p>
        <a:p>
          <a:pPr marL="0" lvl="0" indent="0" algn="l" defTabSz="889000">
            <a:lnSpc>
              <a:spcPct val="90000"/>
            </a:lnSpc>
            <a:spcBef>
              <a:spcPct val="0"/>
            </a:spcBef>
            <a:spcAft>
              <a:spcPct val="35000"/>
            </a:spcAft>
            <a:buNone/>
          </a:pPr>
          <a:r>
            <a:rPr lang="en-US" sz="1100" kern="1200" dirty="0">
              <a:solidFill>
                <a:schemeClr val="bg1"/>
              </a:solidFill>
            </a:rPr>
            <a:t>• Pre-AICE English Language I</a:t>
          </a:r>
        </a:p>
      </dsp:txBody>
      <dsp:txXfrm>
        <a:off x="1102027" y="5207"/>
        <a:ext cx="2356305" cy="2039061"/>
      </dsp:txXfrm>
    </dsp:sp>
    <dsp:sp modelId="{DD741774-D280-DD46-9C9B-33FE253D22FC}">
      <dsp:nvSpPr>
        <dsp:cNvPr id="0" name=""/>
        <dsp:cNvSpPr/>
      </dsp:nvSpPr>
      <dsp:spPr>
        <a:xfrm>
          <a:off x="2445412" y="2042468"/>
          <a:ext cx="2929332" cy="751040"/>
        </a:xfrm>
        <a:custGeom>
          <a:avLst/>
          <a:gdLst/>
          <a:ahLst/>
          <a:cxnLst/>
          <a:rect l="0" t="0" r="0" b="0"/>
          <a:pathLst>
            <a:path>
              <a:moveTo>
                <a:pt x="2929332" y="0"/>
              </a:moveTo>
              <a:lnTo>
                <a:pt x="2929332" y="392620"/>
              </a:lnTo>
              <a:lnTo>
                <a:pt x="0" y="392620"/>
              </a:lnTo>
              <a:lnTo>
                <a:pt x="0" y="75104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834283" y="2414076"/>
        <a:ext cx="151591" cy="7824"/>
      </dsp:txXfrm>
    </dsp:sp>
    <dsp:sp modelId="{1FC37317-8B75-7A4E-B46A-6C6A45F69C67}">
      <dsp:nvSpPr>
        <dsp:cNvPr id="0" name=""/>
        <dsp:cNvSpPr/>
      </dsp:nvSpPr>
      <dsp:spPr>
        <a:xfrm>
          <a:off x="4239973" y="5207"/>
          <a:ext cx="2269543" cy="2039061"/>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526" tIns="174799" rIns="166526" bIns="174799" numCol="1" spcCol="1270" anchor="ctr" anchorCtr="0">
          <a:noAutofit/>
        </a:bodyPr>
        <a:lstStyle/>
        <a:p>
          <a:pPr marL="0" lvl="0" indent="0" algn="l" defTabSz="889000">
            <a:lnSpc>
              <a:spcPct val="90000"/>
            </a:lnSpc>
            <a:spcBef>
              <a:spcPct val="0"/>
            </a:spcBef>
            <a:spcAft>
              <a:spcPct val="35000"/>
            </a:spcAft>
            <a:buNone/>
          </a:pPr>
          <a:r>
            <a:rPr lang="en-US" sz="2000" u="sng" kern="1200" baseline="30000" dirty="0">
              <a:solidFill>
                <a:schemeClr val="bg1"/>
              </a:solidFill>
            </a:rPr>
            <a:t>10th</a:t>
          </a:r>
          <a:r>
            <a:rPr lang="en-US" sz="2000" u="sng" kern="1200" dirty="0">
              <a:solidFill>
                <a:schemeClr val="bg1"/>
              </a:solidFill>
            </a:rPr>
            <a:t> Grade:</a:t>
          </a:r>
          <a:br>
            <a:rPr lang="en-US" sz="2000" kern="1200" dirty="0">
              <a:solidFill>
                <a:schemeClr val="bg1"/>
              </a:solidFill>
            </a:rPr>
          </a:br>
          <a:r>
            <a:rPr lang="en-US" sz="1100" kern="1200" dirty="0">
              <a:solidFill>
                <a:schemeClr val="bg1"/>
              </a:solidFill>
            </a:rPr>
            <a:t>• </a:t>
          </a:r>
          <a:r>
            <a:rPr lang="sv-SE" sz="1100" kern="1200" dirty="0">
              <a:solidFill>
                <a:schemeClr val="bg1"/>
              </a:solidFill>
            </a:rPr>
            <a:t>Algebra II Honors or Algebra II Honors</a:t>
          </a:r>
          <a:endParaRPr lang="en-US" sz="1100" kern="1200" dirty="0">
            <a:solidFill>
              <a:schemeClr val="bg1"/>
            </a:solidFill>
          </a:endParaRPr>
        </a:p>
        <a:p>
          <a:pPr marL="0" lvl="0" indent="0" defTabSz="889000">
            <a:lnSpc>
              <a:spcPct val="90000"/>
            </a:lnSpc>
            <a:spcBef>
              <a:spcPct val="0"/>
            </a:spcBef>
            <a:spcAft>
              <a:spcPct val="35000"/>
            </a:spcAft>
            <a:buNone/>
          </a:pPr>
          <a:r>
            <a:rPr lang="en-US" sz="1100" kern="1200" dirty="0">
              <a:solidFill>
                <a:schemeClr val="bg1"/>
              </a:solidFill>
            </a:rPr>
            <a:t>Math Team</a:t>
          </a:r>
        </a:p>
        <a:p>
          <a:pPr marL="0" lvl="0" indent="0" defTabSz="889000">
            <a:lnSpc>
              <a:spcPct val="90000"/>
            </a:lnSpc>
            <a:spcBef>
              <a:spcPct val="0"/>
            </a:spcBef>
            <a:spcAft>
              <a:spcPct val="35000"/>
            </a:spcAft>
            <a:buNone/>
          </a:pPr>
          <a:r>
            <a:rPr lang="en-US" sz="1100" kern="1200" dirty="0">
              <a:solidFill>
                <a:schemeClr val="bg1"/>
              </a:solidFill>
            </a:rPr>
            <a:t>• Pre-AICE Chemistry</a:t>
          </a:r>
        </a:p>
        <a:p>
          <a:pPr marL="0" lvl="0" indent="0" defTabSz="889000">
            <a:lnSpc>
              <a:spcPct val="90000"/>
            </a:lnSpc>
            <a:spcBef>
              <a:spcPct val="0"/>
            </a:spcBef>
            <a:spcAft>
              <a:spcPct val="35000"/>
            </a:spcAft>
            <a:buNone/>
          </a:pPr>
          <a:r>
            <a:rPr lang="en-US" sz="1100" kern="1200" dirty="0">
              <a:solidFill>
                <a:schemeClr val="bg1"/>
              </a:solidFill>
            </a:rPr>
            <a:t>• AP European History</a:t>
          </a:r>
        </a:p>
        <a:p>
          <a:pPr marL="0" lvl="0" indent="0" defTabSz="889000">
            <a:lnSpc>
              <a:spcPct val="90000"/>
            </a:lnSpc>
            <a:spcBef>
              <a:spcPct val="0"/>
            </a:spcBef>
            <a:spcAft>
              <a:spcPct val="35000"/>
            </a:spcAft>
            <a:buNone/>
          </a:pPr>
          <a:r>
            <a:rPr lang="en-US" sz="1100" kern="1200" dirty="0">
              <a:solidFill>
                <a:schemeClr val="bg1"/>
              </a:solidFill>
            </a:rPr>
            <a:t>• Pre-AICE English Literature II</a:t>
          </a:r>
        </a:p>
      </dsp:txBody>
      <dsp:txXfrm>
        <a:off x="4239973" y="5207"/>
        <a:ext cx="2269543" cy="2039061"/>
      </dsp:txXfrm>
    </dsp:sp>
    <dsp:sp modelId="{63AED5AC-6A4E-294A-8C0F-D72D7D241108}">
      <dsp:nvSpPr>
        <dsp:cNvPr id="0" name=""/>
        <dsp:cNvSpPr/>
      </dsp:nvSpPr>
      <dsp:spPr>
        <a:xfrm>
          <a:off x="3786997" y="3799719"/>
          <a:ext cx="751040" cy="91440"/>
        </a:xfrm>
        <a:custGeom>
          <a:avLst/>
          <a:gdLst/>
          <a:ahLst/>
          <a:cxnLst/>
          <a:rect l="0" t="0" r="0" b="0"/>
          <a:pathLst>
            <a:path>
              <a:moveTo>
                <a:pt x="0" y="45720"/>
              </a:moveTo>
              <a:lnTo>
                <a:pt x="751040"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142976" y="3841527"/>
        <a:ext cx="39082" cy="7824"/>
      </dsp:txXfrm>
    </dsp:sp>
    <dsp:sp modelId="{F14BE627-E883-874F-A626-EC388DCE8D9B}">
      <dsp:nvSpPr>
        <dsp:cNvPr id="0" name=""/>
        <dsp:cNvSpPr/>
      </dsp:nvSpPr>
      <dsp:spPr>
        <a:xfrm>
          <a:off x="1102027" y="2825909"/>
          <a:ext cx="2686769" cy="2039061"/>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526" tIns="174799" rIns="166526" bIns="174799" numCol="1" spcCol="1270" anchor="ctr" anchorCtr="0">
          <a:noAutofit/>
        </a:bodyPr>
        <a:lstStyle/>
        <a:p>
          <a:pPr marL="0" lvl="0" indent="0" algn="l" defTabSz="889000">
            <a:lnSpc>
              <a:spcPct val="90000"/>
            </a:lnSpc>
            <a:spcBef>
              <a:spcPct val="0"/>
            </a:spcBef>
            <a:spcAft>
              <a:spcPct val="35000"/>
            </a:spcAft>
            <a:buNone/>
          </a:pPr>
          <a:r>
            <a:rPr lang="en-US" sz="2000" u="sng" kern="1200" baseline="30000" dirty="0">
              <a:solidFill>
                <a:schemeClr val="bg1"/>
              </a:solidFill>
            </a:rPr>
            <a:t>11th</a:t>
          </a:r>
          <a:r>
            <a:rPr lang="en-US" sz="2000" u="sng" kern="1200" dirty="0">
              <a:solidFill>
                <a:schemeClr val="bg1"/>
              </a:solidFill>
            </a:rPr>
            <a:t> Grade:</a:t>
          </a:r>
          <a:br>
            <a:rPr lang="en-US" sz="2000" u="sng" kern="1200" dirty="0">
              <a:solidFill>
                <a:schemeClr val="bg1"/>
              </a:solidFill>
            </a:rPr>
          </a:br>
          <a:r>
            <a:rPr lang="en-US" sz="900" u="none" kern="1200" dirty="0">
              <a:solidFill>
                <a:schemeClr val="bg1"/>
              </a:solidFill>
            </a:rPr>
            <a:t>AICE </a:t>
          </a:r>
          <a:r>
            <a:rPr lang="en-US" sz="900" u="none" kern="1200" dirty="0" err="1">
              <a:solidFill>
                <a:schemeClr val="bg1"/>
              </a:solidFill>
            </a:rPr>
            <a:t>Valencentics</a:t>
          </a:r>
          <a:r>
            <a:rPr lang="en-US" sz="900" u="none" kern="1200" dirty="0">
              <a:solidFill>
                <a:schemeClr val="bg1"/>
              </a:solidFill>
            </a:rPr>
            <a:t> Math Team or AICE</a:t>
          </a:r>
        </a:p>
        <a:p>
          <a:pPr marL="0" lvl="0" indent="0" defTabSz="889000">
            <a:lnSpc>
              <a:spcPct val="90000"/>
            </a:lnSpc>
            <a:spcBef>
              <a:spcPct val="0"/>
            </a:spcBef>
            <a:spcAft>
              <a:spcPct val="35000"/>
            </a:spcAft>
            <a:buNone/>
          </a:pPr>
          <a:r>
            <a:rPr lang="en-US" sz="900" u="none" kern="1200" dirty="0" err="1">
              <a:solidFill>
                <a:schemeClr val="bg1"/>
              </a:solidFill>
            </a:rPr>
            <a:t>Valencentics</a:t>
          </a:r>
          <a:endParaRPr lang="en-US" sz="900" u="none" kern="1200" dirty="0">
            <a:solidFill>
              <a:schemeClr val="bg1"/>
            </a:solidFill>
          </a:endParaRPr>
        </a:p>
        <a:p>
          <a:pPr marL="0" lvl="0" indent="0" defTabSz="889000">
            <a:lnSpc>
              <a:spcPct val="90000"/>
            </a:lnSpc>
            <a:spcBef>
              <a:spcPct val="0"/>
            </a:spcBef>
            <a:spcAft>
              <a:spcPct val="35000"/>
            </a:spcAft>
            <a:buNone/>
          </a:pPr>
          <a:r>
            <a:rPr lang="en-US" sz="900" u="none" kern="1200" dirty="0">
              <a:solidFill>
                <a:schemeClr val="bg1"/>
              </a:solidFill>
            </a:rPr>
            <a:t>• AICE United States History</a:t>
          </a:r>
        </a:p>
        <a:p>
          <a:pPr marL="0" lvl="0" indent="0" defTabSz="889000">
            <a:lnSpc>
              <a:spcPct val="90000"/>
            </a:lnSpc>
            <a:spcBef>
              <a:spcPct val="0"/>
            </a:spcBef>
            <a:spcAft>
              <a:spcPct val="35000"/>
            </a:spcAft>
            <a:buNone/>
          </a:pPr>
          <a:r>
            <a:rPr lang="en-US" sz="900" u="none" kern="1200" dirty="0">
              <a:solidFill>
                <a:schemeClr val="bg1"/>
              </a:solidFill>
            </a:rPr>
            <a:t>• AICE English Language</a:t>
          </a:r>
        </a:p>
        <a:p>
          <a:pPr marL="0" lvl="0" indent="0" defTabSz="889000">
            <a:lnSpc>
              <a:spcPct val="90000"/>
            </a:lnSpc>
            <a:spcBef>
              <a:spcPct val="0"/>
            </a:spcBef>
            <a:spcAft>
              <a:spcPct val="35000"/>
            </a:spcAft>
            <a:buNone/>
          </a:pPr>
          <a:r>
            <a:rPr lang="en-US" sz="900" u="none" kern="1200" dirty="0">
              <a:solidFill>
                <a:schemeClr val="bg1"/>
              </a:solidFill>
            </a:rPr>
            <a:t>• AICE/AP Biology (double block) or</a:t>
          </a:r>
        </a:p>
        <a:p>
          <a:pPr marL="0" lvl="0" indent="0" defTabSz="889000">
            <a:lnSpc>
              <a:spcPct val="90000"/>
            </a:lnSpc>
            <a:spcBef>
              <a:spcPct val="0"/>
            </a:spcBef>
            <a:spcAft>
              <a:spcPct val="35000"/>
            </a:spcAft>
            <a:buNone/>
          </a:pPr>
          <a:r>
            <a:rPr lang="en-US" sz="900" u="none" kern="1200" dirty="0">
              <a:solidFill>
                <a:schemeClr val="bg1"/>
              </a:solidFill>
            </a:rPr>
            <a:t>• AICE/AP Chemistry (double block) or</a:t>
          </a:r>
        </a:p>
        <a:p>
          <a:pPr marL="0" lvl="0" indent="0" defTabSz="889000">
            <a:lnSpc>
              <a:spcPct val="90000"/>
            </a:lnSpc>
            <a:spcBef>
              <a:spcPct val="0"/>
            </a:spcBef>
            <a:spcAft>
              <a:spcPct val="35000"/>
            </a:spcAft>
            <a:buNone/>
          </a:pPr>
          <a:r>
            <a:rPr lang="en-US" sz="900" u="none" kern="1200" dirty="0">
              <a:solidFill>
                <a:schemeClr val="bg1"/>
              </a:solidFill>
            </a:rPr>
            <a:t>• AICE/AP Physics or</a:t>
          </a:r>
        </a:p>
        <a:p>
          <a:pPr marL="0" lvl="0" indent="0" defTabSz="889000">
            <a:lnSpc>
              <a:spcPct val="90000"/>
            </a:lnSpc>
            <a:spcBef>
              <a:spcPct val="0"/>
            </a:spcBef>
            <a:spcAft>
              <a:spcPct val="35000"/>
            </a:spcAft>
            <a:buNone/>
          </a:pPr>
          <a:r>
            <a:rPr lang="en-US" sz="900" u="none" kern="1200" dirty="0">
              <a:solidFill>
                <a:schemeClr val="bg1"/>
              </a:solidFill>
            </a:rPr>
            <a:t>• AICE Environmental Management or</a:t>
          </a:r>
        </a:p>
        <a:p>
          <a:pPr marL="0" lvl="0" indent="0" defTabSz="889000">
            <a:lnSpc>
              <a:spcPct val="90000"/>
            </a:lnSpc>
            <a:spcBef>
              <a:spcPct val="0"/>
            </a:spcBef>
            <a:spcAft>
              <a:spcPct val="35000"/>
            </a:spcAft>
            <a:buNone/>
          </a:pPr>
          <a:r>
            <a:rPr lang="en-US" sz="900" u="none" kern="1200" dirty="0">
              <a:solidFill>
                <a:schemeClr val="bg1"/>
              </a:solidFill>
            </a:rPr>
            <a:t>• AICE Marine Science</a:t>
          </a:r>
        </a:p>
      </dsp:txBody>
      <dsp:txXfrm>
        <a:off x="1102027" y="2825909"/>
        <a:ext cx="2686769" cy="2039061"/>
      </dsp:txXfrm>
    </dsp:sp>
    <dsp:sp modelId="{D42A6699-F599-8045-897A-5A654DF673C0}">
      <dsp:nvSpPr>
        <dsp:cNvPr id="0" name=""/>
        <dsp:cNvSpPr/>
      </dsp:nvSpPr>
      <dsp:spPr>
        <a:xfrm>
          <a:off x="4570437" y="2825909"/>
          <a:ext cx="2886257" cy="2039061"/>
        </a:xfrm>
        <a:prstGeom prst="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526" tIns="174799" rIns="166526" bIns="174799" numCol="1" spcCol="1270" anchor="ctr" anchorCtr="0">
          <a:noAutofit/>
        </a:bodyPr>
        <a:lstStyle/>
        <a:p>
          <a:pPr marL="0" lvl="0" indent="0" algn="l" defTabSz="889000">
            <a:lnSpc>
              <a:spcPct val="90000"/>
            </a:lnSpc>
            <a:spcBef>
              <a:spcPct val="0"/>
            </a:spcBef>
            <a:spcAft>
              <a:spcPct val="35000"/>
            </a:spcAft>
            <a:buNone/>
          </a:pPr>
          <a:r>
            <a:rPr lang="en-US" sz="2000" u="sng" kern="1200" baseline="30000" dirty="0">
              <a:solidFill>
                <a:schemeClr val="bg1"/>
              </a:solidFill>
            </a:rPr>
            <a:t>12th</a:t>
          </a:r>
          <a:r>
            <a:rPr lang="en-US" sz="2000" u="sng" kern="1200" dirty="0">
              <a:solidFill>
                <a:schemeClr val="bg1"/>
              </a:solidFill>
            </a:rPr>
            <a:t> Grade:</a:t>
          </a:r>
          <a:br>
            <a:rPr lang="en-US" sz="900" u="sng" kern="1200" dirty="0">
              <a:solidFill>
                <a:schemeClr val="bg1"/>
              </a:solidFill>
            </a:rPr>
          </a:br>
          <a:r>
            <a:rPr lang="en-US" sz="900" u="sng" kern="1200" dirty="0">
              <a:solidFill>
                <a:schemeClr val="bg1"/>
              </a:solidFill>
            </a:rPr>
            <a:t>• AP Calculus AB (Calculus 1) or Calculus</a:t>
          </a:r>
        </a:p>
        <a:p>
          <a:pPr marL="0" lvl="0" indent="0" defTabSz="889000">
            <a:lnSpc>
              <a:spcPct val="90000"/>
            </a:lnSpc>
            <a:spcBef>
              <a:spcPct val="0"/>
            </a:spcBef>
            <a:spcAft>
              <a:spcPct val="35000"/>
            </a:spcAft>
            <a:buNone/>
          </a:pPr>
          <a:r>
            <a:rPr lang="en-US" sz="900" u="sng" kern="1200" dirty="0">
              <a:solidFill>
                <a:schemeClr val="bg1"/>
              </a:solidFill>
            </a:rPr>
            <a:t>BC (Calculus 1 and 2)</a:t>
          </a:r>
        </a:p>
        <a:p>
          <a:pPr marL="0" lvl="0" indent="0" defTabSz="889000">
            <a:lnSpc>
              <a:spcPct val="90000"/>
            </a:lnSpc>
            <a:spcBef>
              <a:spcPct val="0"/>
            </a:spcBef>
            <a:spcAft>
              <a:spcPct val="35000"/>
            </a:spcAft>
            <a:buNone/>
          </a:pPr>
          <a:r>
            <a:rPr lang="en-US" sz="900" u="sng" kern="1200" dirty="0">
              <a:solidFill>
                <a:schemeClr val="bg1"/>
              </a:solidFill>
            </a:rPr>
            <a:t>• AICE Global Perspectives</a:t>
          </a:r>
        </a:p>
        <a:p>
          <a:pPr marL="0" lvl="0" indent="0" defTabSz="889000">
            <a:lnSpc>
              <a:spcPct val="90000"/>
            </a:lnSpc>
            <a:spcBef>
              <a:spcPct val="0"/>
            </a:spcBef>
            <a:spcAft>
              <a:spcPct val="35000"/>
            </a:spcAft>
            <a:buNone/>
          </a:pPr>
          <a:r>
            <a:rPr lang="en-US" sz="900" u="sng" kern="1200" dirty="0">
              <a:solidFill>
                <a:schemeClr val="bg1"/>
              </a:solidFill>
            </a:rPr>
            <a:t>• AICE English Literature</a:t>
          </a:r>
        </a:p>
        <a:p>
          <a:pPr marL="0" lvl="0" indent="0" defTabSz="889000">
            <a:lnSpc>
              <a:spcPct val="90000"/>
            </a:lnSpc>
            <a:spcBef>
              <a:spcPct val="0"/>
            </a:spcBef>
            <a:spcAft>
              <a:spcPct val="35000"/>
            </a:spcAft>
            <a:buNone/>
          </a:pPr>
          <a:r>
            <a:rPr lang="en-US" sz="900" u="sng" kern="1200" dirty="0">
              <a:solidFill>
                <a:schemeClr val="bg1"/>
              </a:solidFill>
            </a:rPr>
            <a:t>• AICE Thinking Skills</a:t>
          </a:r>
        </a:p>
        <a:p>
          <a:pPr marL="0" lvl="0" indent="0" defTabSz="889000">
            <a:lnSpc>
              <a:spcPct val="90000"/>
            </a:lnSpc>
            <a:spcBef>
              <a:spcPct val="0"/>
            </a:spcBef>
            <a:spcAft>
              <a:spcPct val="35000"/>
            </a:spcAft>
            <a:buNone/>
          </a:pPr>
          <a:r>
            <a:rPr lang="en-US" sz="900" u="sng" kern="1200" dirty="0">
              <a:solidFill>
                <a:schemeClr val="bg1"/>
              </a:solidFill>
            </a:rPr>
            <a:t>• AICE/AP Biology (Double block) or</a:t>
          </a:r>
        </a:p>
        <a:p>
          <a:pPr marL="0" lvl="0" indent="0" defTabSz="889000">
            <a:lnSpc>
              <a:spcPct val="90000"/>
            </a:lnSpc>
            <a:spcBef>
              <a:spcPct val="0"/>
            </a:spcBef>
            <a:spcAft>
              <a:spcPct val="35000"/>
            </a:spcAft>
            <a:buNone/>
          </a:pPr>
          <a:r>
            <a:rPr lang="en-US" sz="900" u="sng" kern="1200" dirty="0">
              <a:solidFill>
                <a:schemeClr val="bg1"/>
              </a:solidFill>
            </a:rPr>
            <a:t>• AICE/AP Chemistry (Double block) or</a:t>
          </a:r>
        </a:p>
        <a:p>
          <a:pPr marL="0" lvl="0" indent="0" defTabSz="889000">
            <a:lnSpc>
              <a:spcPct val="90000"/>
            </a:lnSpc>
            <a:spcBef>
              <a:spcPct val="0"/>
            </a:spcBef>
            <a:spcAft>
              <a:spcPct val="35000"/>
            </a:spcAft>
            <a:buNone/>
          </a:pPr>
          <a:r>
            <a:rPr lang="en-US" sz="900" u="sng" kern="1200" dirty="0">
              <a:solidFill>
                <a:schemeClr val="bg1"/>
              </a:solidFill>
            </a:rPr>
            <a:t>• AICE Physics or</a:t>
          </a:r>
        </a:p>
        <a:p>
          <a:pPr marL="0" lvl="0" indent="0" defTabSz="889000">
            <a:lnSpc>
              <a:spcPct val="90000"/>
            </a:lnSpc>
            <a:spcBef>
              <a:spcPct val="0"/>
            </a:spcBef>
            <a:spcAft>
              <a:spcPct val="35000"/>
            </a:spcAft>
            <a:buNone/>
          </a:pPr>
          <a:r>
            <a:rPr lang="en-US" sz="900" u="sng" kern="1200" dirty="0">
              <a:solidFill>
                <a:schemeClr val="bg1"/>
              </a:solidFill>
            </a:rPr>
            <a:t>• AICE Environmental Management or</a:t>
          </a:r>
        </a:p>
        <a:p>
          <a:pPr marL="0" lvl="0" indent="0" defTabSz="889000">
            <a:lnSpc>
              <a:spcPct val="90000"/>
            </a:lnSpc>
            <a:spcBef>
              <a:spcPct val="0"/>
            </a:spcBef>
            <a:spcAft>
              <a:spcPct val="35000"/>
            </a:spcAft>
            <a:buNone/>
          </a:pPr>
          <a:r>
            <a:rPr lang="en-US" sz="900" u="sng" kern="1200" dirty="0">
              <a:solidFill>
                <a:schemeClr val="bg1"/>
              </a:solidFill>
            </a:rPr>
            <a:t>• AICE Marine Science</a:t>
          </a:r>
          <a:endParaRPr lang="en-US" sz="900" kern="1200" dirty="0">
            <a:solidFill>
              <a:schemeClr val="bg1"/>
            </a:solidFill>
          </a:endParaRPr>
        </a:p>
      </dsp:txBody>
      <dsp:txXfrm>
        <a:off x="4570437" y="2825909"/>
        <a:ext cx="2886257" cy="203906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5" name="Picture 4">
          <a:extLst xmlns:a="http://schemas.openxmlformats.org/drawingml/2006/main">
            <a:ext uri="{FF2B5EF4-FFF2-40B4-BE49-F238E27FC236}">
              <a16:creationId xmlns:a16="http://schemas.microsoft.com/office/drawing/2014/main" id="{934FD9C3-3D33-42F0-9EE7-1D37FE53B33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930189" cy="557106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F42818B-C764-43FB-9100-6BE58FDE1954}" type="datetimeFigureOut">
              <a:rPr lang="en-US" smtClean="0"/>
              <a:t>8/26/2022</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E0BC4BE-0D73-E240-8B38-104FAC465A91}" type="datetimeFigureOut">
              <a:rPr lang="en-US" smtClean="0"/>
              <a:t>8/26/2022</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dirty="0"/>
          </a:p>
        </p:txBody>
      </p:sp>
    </p:spTree>
    <p:extLst>
      <p:ext uri="{BB962C8B-B14F-4D97-AF65-F5344CB8AC3E}">
        <p14:creationId xmlns:p14="http://schemas.microsoft.com/office/powerpoint/2010/main" val="12972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4</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5</a:t>
            </a:fld>
            <a:endParaRPr lang="en-US" dirty="0"/>
          </a:p>
        </p:txBody>
      </p:sp>
    </p:spTree>
    <p:extLst>
      <p:ext uri="{BB962C8B-B14F-4D97-AF65-F5344CB8AC3E}">
        <p14:creationId xmlns:p14="http://schemas.microsoft.com/office/powerpoint/2010/main" val="304751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8</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8/26/2022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2.jpg"/><Relationship Id="rId4" Type="http://schemas.openxmlformats.org/officeDocument/2006/relationships/diagramData" Target="../diagrams/data1.xml"/><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noguerolcm@gm.sbac.edu"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r>
              <a:rPr lang="en-US" sz="9600" b="1" dirty="0">
                <a:solidFill>
                  <a:schemeClr val="tx1"/>
                </a:solidFill>
              </a:rPr>
              <a:t>The Cambridge Program (AICE)</a:t>
            </a:r>
            <a:br>
              <a:rPr lang="en-US" sz="11700" b="1" dirty="0"/>
            </a:br>
            <a:r>
              <a:rPr lang="en-US" sz="3600" b="1" dirty="0">
                <a:solidFill>
                  <a:srgbClr val="7030A0"/>
                </a:solidFill>
              </a:rPr>
              <a:t>Gainesville High School</a:t>
            </a:r>
            <a:br>
              <a:rPr lang="en-US" sz="3600" b="1" dirty="0">
                <a:solidFill>
                  <a:srgbClr val="7030A0"/>
                </a:solidFill>
              </a:rPr>
            </a:br>
            <a:br>
              <a:rPr lang="en-US" sz="3600" b="1" dirty="0">
                <a:solidFill>
                  <a:srgbClr val="7030A0"/>
                </a:solidFill>
              </a:rPr>
            </a:br>
            <a:br>
              <a:rPr lang="en-US" sz="3600" b="1" dirty="0">
                <a:solidFill>
                  <a:srgbClr val="7030A0"/>
                </a:solidFill>
              </a:rPr>
            </a:br>
            <a:br>
              <a:rPr lang="en-US" sz="3600" b="1" dirty="0">
                <a:solidFill>
                  <a:srgbClr val="7030A0"/>
                </a:solidFill>
              </a:rPr>
            </a:br>
            <a:endParaRPr lang="en-US" sz="3600" b="1" dirty="0">
              <a:solidFill>
                <a:srgbClr val="7030A0"/>
              </a:solidFill>
            </a:endParaRPr>
          </a:p>
        </p:txBody>
      </p:sp>
      <p:pic>
        <p:nvPicPr>
          <p:cNvPr id="10" name="Picture 9">
            <a:extLst>
              <a:ext uri="{FF2B5EF4-FFF2-40B4-BE49-F238E27FC236}">
                <a16:creationId xmlns:a16="http://schemas.microsoft.com/office/drawing/2014/main" id="{87A2B9AB-AF25-41A1-80D9-46A3008DD9B6}"/>
              </a:ext>
            </a:extLst>
          </p:cNvPr>
          <p:cNvPicPr>
            <a:picLocks noChangeAspect="1"/>
          </p:cNvPicPr>
          <p:nvPr/>
        </p:nvPicPr>
        <p:blipFill>
          <a:blip r:embed="rId5"/>
          <a:stretch>
            <a:fillRect/>
          </a:stretch>
        </p:blipFill>
        <p:spPr>
          <a:xfrm>
            <a:off x="4118156" y="5193130"/>
            <a:ext cx="4077992" cy="1374106"/>
          </a:xfrm>
          <a:prstGeom prst="rect">
            <a:avLst/>
          </a:prstGeom>
        </p:spPr>
      </p:pic>
    </p:spTree>
    <p:extLst>
      <p:ext uri="{BB962C8B-B14F-4D97-AF65-F5344CB8AC3E}">
        <p14:creationId xmlns:p14="http://schemas.microsoft.com/office/powerpoint/2010/main" val="81410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465221" y="160868"/>
            <a:ext cx="5360569" cy="1905000"/>
          </a:xfrm>
        </p:spPr>
        <p:txBody>
          <a:bodyPr>
            <a:normAutofit/>
          </a:bodyPr>
          <a:lstStyle/>
          <a:p>
            <a:r>
              <a:rPr lang="en-US" sz="5400" b="1" dirty="0">
                <a:solidFill>
                  <a:srgbClr val="9E38F2"/>
                </a:solidFill>
              </a:rPr>
              <a:t>What is Cambridge?</a:t>
            </a:r>
          </a:p>
        </p:txBody>
      </p:sp>
      <p:sp>
        <p:nvSpPr>
          <p:cNvPr id="64" name="Rectangle 63">
            <a:extLst>
              <a:ext uri="{FF2B5EF4-FFF2-40B4-BE49-F238E27FC236}">
                <a16:creationId xmlns:a16="http://schemas.microsoft.com/office/drawing/2014/main" id="{E7EE51AF-124C-4480-A4EA-7C1E9F8CC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48757540-E5B7-47A6-BD81-8B54DAF68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5061" y="160868"/>
            <a:ext cx="1846073" cy="27788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6C0983F6-1C8E-4D0F-98C9-3667AD6E7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tudents observing teacher do science experiment">
            <a:extLst>
              <a:ext uri="{FF2B5EF4-FFF2-40B4-BE49-F238E27FC236}">
                <a16:creationId xmlns:a16="http://schemas.microsoft.com/office/drawing/2014/main" id="{6AC1EBEB-9D74-3E4C-9BDC-668D2D212A5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99" b="-2"/>
          <a:stretch/>
        </p:blipFill>
        <p:spPr>
          <a:xfrm>
            <a:off x="10024194" y="399350"/>
            <a:ext cx="1846073" cy="2778854"/>
          </a:xfrm>
          <a:prstGeom prst="rect">
            <a:avLst/>
          </a:prstGeom>
        </p:spPr>
      </p:pic>
      <p:pic>
        <p:nvPicPr>
          <p:cNvPr id="18" name="Picture 17" descr="students raising hands">
            <a:extLst>
              <a:ext uri="{FF2B5EF4-FFF2-40B4-BE49-F238E27FC236}">
                <a16:creationId xmlns:a16="http://schemas.microsoft.com/office/drawing/2014/main" id="{8D11AB9E-363B-C248-9288-085B4151B41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36" r="5" b="5"/>
          <a:stretch/>
        </p:blipFill>
        <p:spPr>
          <a:xfrm>
            <a:off x="6374609" y="3929331"/>
            <a:ext cx="1898121" cy="2644511"/>
          </a:xfrm>
          <a:prstGeom prst="rect">
            <a:avLst/>
          </a:prstGeom>
        </p:spPr>
      </p:pic>
      <p:sp>
        <p:nvSpPr>
          <p:cNvPr id="3" name="Content Placeholder 2">
            <a:extLst>
              <a:ext uri="{FF2B5EF4-FFF2-40B4-BE49-F238E27FC236}">
                <a16:creationId xmlns:a16="http://schemas.microsoft.com/office/drawing/2014/main" id="{AFCF15C0-F613-441E-A097-0545F5B6F7C2}"/>
              </a:ext>
            </a:extLst>
          </p:cNvPr>
          <p:cNvSpPr>
            <a:spLocks noGrp="1"/>
          </p:cNvSpPr>
          <p:nvPr>
            <p:ph idx="1"/>
          </p:nvPr>
        </p:nvSpPr>
        <p:spPr>
          <a:xfrm>
            <a:off x="465221" y="2065868"/>
            <a:ext cx="5360569" cy="4209881"/>
          </a:xfrm>
        </p:spPr>
        <p:txBody>
          <a:bodyPr>
            <a:normAutofit/>
          </a:bodyPr>
          <a:lstStyle/>
          <a:p>
            <a:r>
              <a:rPr lang="en-US" dirty="0"/>
              <a:t>Cambridge is an advanced, rigorous curriculum.</a:t>
            </a:r>
          </a:p>
          <a:p>
            <a:pPr marL="0" indent="0">
              <a:buNone/>
            </a:pPr>
            <a:endParaRPr lang="en-US" dirty="0"/>
          </a:p>
          <a:p>
            <a:r>
              <a:rPr lang="en-US" dirty="0"/>
              <a:t>Cambridge students have an opportunity to obtain an AICE (Advanced International Certificate of Education) diploma.</a:t>
            </a:r>
          </a:p>
          <a:p>
            <a:endParaRPr lang="en-US" dirty="0"/>
          </a:p>
          <a:p>
            <a:r>
              <a:rPr lang="en-US" dirty="0"/>
              <a:t>Cambridge students have an opportunity to earn college credit.</a:t>
            </a:r>
          </a:p>
        </p:txBody>
      </p:sp>
      <p:pic>
        <p:nvPicPr>
          <p:cNvPr id="8" name="Picture 7">
            <a:extLst>
              <a:ext uri="{FF2B5EF4-FFF2-40B4-BE49-F238E27FC236}">
                <a16:creationId xmlns:a16="http://schemas.microsoft.com/office/drawing/2014/main" id="{86DA1C66-5F65-4CAE-AA90-F0C737601A80}"/>
              </a:ext>
            </a:extLst>
          </p:cNvPr>
          <p:cNvPicPr>
            <a:picLocks noChangeAspect="1"/>
          </p:cNvPicPr>
          <p:nvPr/>
        </p:nvPicPr>
        <p:blipFill>
          <a:blip r:embed="rId6"/>
          <a:stretch>
            <a:fillRect/>
          </a:stretch>
        </p:blipFill>
        <p:spPr>
          <a:xfrm>
            <a:off x="6170555" y="770021"/>
            <a:ext cx="3968866" cy="3088589"/>
          </a:xfrm>
          <a:prstGeom prst="rect">
            <a:avLst/>
          </a:prstGeom>
        </p:spPr>
      </p:pic>
      <p:pic>
        <p:nvPicPr>
          <p:cNvPr id="11" name="Picture 10">
            <a:extLst>
              <a:ext uri="{FF2B5EF4-FFF2-40B4-BE49-F238E27FC236}">
                <a16:creationId xmlns:a16="http://schemas.microsoft.com/office/drawing/2014/main" id="{CA8B767A-1FD7-4F65-BEE4-5FA856170942}"/>
              </a:ext>
            </a:extLst>
          </p:cNvPr>
          <p:cNvPicPr>
            <a:picLocks noChangeAspect="1"/>
          </p:cNvPicPr>
          <p:nvPr/>
        </p:nvPicPr>
        <p:blipFill>
          <a:blip r:embed="rId7"/>
          <a:stretch>
            <a:fillRect/>
          </a:stretch>
        </p:blipFill>
        <p:spPr>
          <a:xfrm>
            <a:off x="8390473" y="4335573"/>
            <a:ext cx="3640661" cy="2361559"/>
          </a:xfrm>
          <a:prstGeom prst="rect">
            <a:avLst/>
          </a:prstGeom>
        </p:spPr>
      </p:pic>
      <p:pic>
        <p:nvPicPr>
          <p:cNvPr id="17" name="Picture 16">
            <a:extLst>
              <a:ext uri="{FF2B5EF4-FFF2-40B4-BE49-F238E27FC236}">
                <a16:creationId xmlns:a16="http://schemas.microsoft.com/office/drawing/2014/main" id="{9E5A8D1C-60F7-4BFA-8975-C118B34DBCD1}"/>
              </a:ext>
            </a:extLst>
          </p:cNvPr>
          <p:cNvPicPr>
            <a:picLocks noChangeAspect="1"/>
          </p:cNvPicPr>
          <p:nvPr/>
        </p:nvPicPr>
        <p:blipFill>
          <a:blip r:embed="rId8"/>
          <a:stretch>
            <a:fillRect/>
          </a:stretch>
        </p:blipFill>
        <p:spPr>
          <a:xfrm>
            <a:off x="9914850" y="2682757"/>
            <a:ext cx="2001013" cy="2644511"/>
          </a:xfrm>
          <a:prstGeom prst="rect">
            <a:avLst/>
          </a:prstGeom>
        </p:spPr>
      </p:pic>
    </p:spTree>
    <p:extLst>
      <p:ext uri="{BB962C8B-B14F-4D97-AF65-F5344CB8AC3E}">
        <p14:creationId xmlns:p14="http://schemas.microsoft.com/office/powerpoint/2010/main" val="27014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DCA1-E0D3-4688-A7B9-544BE14AEAB4}"/>
              </a:ext>
            </a:extLst>
          </p:cNvPr>
          <p:cNvSpPr>
            <a:spLocks noGrp="1"/>
          </p:cNvSpPr>
          <p:nvPr>
            <p:ph type="title"/>
          </p:nvPr>
        </p:nvSpPr>
        <p:spPr/>
        <p:txBody>
          <a:bodyPr>
            <a:noAutofit/>
          </a:bodyPr>
          <a:lstStyle/>
          <a:p>
            <a:r>
              <a:rPr lang="en-US" sz="4400" dirty="0">
                <a:solidFill>
                  <a:srgbClr val="9E38F2"/>
                </a:solidFill>
              </a:rPr>
              <a:t>What are the benefits of the program?</a:t>
            </a:r>
          </a:p>
        </p:txBody>
      </p:sp>
      <p:sp>
        <p:nvSpPr>
          <p:cNvPr id="4" name="Text Placeholder 3">
            <a:extLst>
              <a:ext uri="{FF2B5EF4-FFF2-40B4-BE49-F238E27FC236}">
                <a16:creationId xmlns:a16="http://schemas.microsoft.com/office/drawing/2014/main" id="{1F3EC448-ACA4-48EA-9855-368D5D3FA174}"/>
              </a:ext>
            </a:extLst>
          </p:cNvPr>
          <p:cNvSpPr>
            <a:spLocks noGrp="1"/>
          </p:cNvSpPr>
          <p:nvPr>
            <p:ph type="body" sz="half" idx="2"/>
          </p:nvPr>
        </p:nvSpPr>
        <p:spPr>
          <a:xfrm>
            <a:off x="1141411" y="2971800"/>
            <a:ext cx="3549121" cy="3106882"/>
          </a:xfrm>
        </p:spPr>
        <p:txBody>
          <a:bodyPr>
            <a:normAutofit lnSpcReduction="10000"/>
          </a:bodyPr>
          <a:lstStyle/>
          <a:p>
            <a:pPr marL="285750" indent="-285750">
              <a:buFont typeface="Arial" panose="020B0604020202020204" pitchFamily="34" charset="0"/>
              <a:buChar char="•"/>
            </a:pPr>
            <a:r>
              <a:rPr lang="en-US" dirty="0"/>
              <a:t>AICE courses and their exams are equal to about 45 hours of college credit (1 ½ years).</a:t>
            </a:r>
          </a:p>
          <a:p>
            <a:pPr marL="285750" indent="-285750">
              <a:buFont typeface="Arial" panose="020B0604020202020204" pitchFamily="34" charset="0"/>
              <a:buChar char="•"/>
            </a:pPr>
            <a:r>
              <a:rPr lang="en-US" dirty="0"/>
              <a:t>The AICE diploma automatically guarantees the highest level of the Bright Futures Scholarship: around $30, 000!</a:t>
            </a:r>
          </a:p>
          <a:p>
            <a:pPr marL="285750" indent="-285750">
              <a:buFont typeface="Arial" panose="020B0604020202020204" pitchFamily="34" charset="0"/>
              <a:buChar char="•"/>
            </a:pPr>
            <a:r>
              <a:rPr lang="en-US" dirty="0"/>
              <a:t>Improved collaborative, analytic, and researching skills </a:t>
            </a:r>
          </a:p>
          <a:p>
            <a:pPr marL="285750" indent="-285750">
              <a:buFont typeface="Arial" panose="020B0604020202020204" pitchFamily="34" charset="0"/>
              <a:buChar char="•"/>
            </a:pPr>
            <a:r>
              <a:rPr lang="en-US" dirty="0"/>
              <a:t>New perspectives of the world on various issues and circumstances</a:t>
            </a:r>
          </a:p>
        </p:txBody>
      </p:sp>
      <p:pic>
        <p:nvPicPr>
          <p:cNvPr id="8" name="Picture 7">
            <a:extLst>
              <a:ext uri="{FF2B5EF4-FFF2-40B4-BE49-F238E27FC236}">
                <a16:creationId xmlns:a16="http://schemas.microsoft.com/office/drawing/2014/main" id="{B0F93A1A-40A7-468F-A219-538E49399628}"/>
              </a:ext>
            </a:extLst>
          </p:cNvPr>
          <p:cNvPicPr>
            <a:picLocks noChangeAspect="1"/>
          </p:cNvPicPr>
          <p:nvPr/>
        </p:nvPicPr>
        <p:blipFill>
          <a:blip r:embed="rId2"/>
          <a:stretch>
            <a:fillRect/>
          </a:stretch>
        </p:blipFill>
        <p:spPr>
          <a:xfrm>
            <a:off x="5620960" y="386659"/>
            <a:ext cx="5112850" cy="3520324"/>
          </a:xfrm>
          <a:prstGeom prst="rect">
            <a:avLst/>
          </a:prstGeom>
        </p:spPr>
      </p:pic>
      <p:pic>
        <p:nvPicPr>
          <p:cNvPr id="12" name="Content Placeholder 11">
            <a:extLst>
              <a:ext uri="{FF2B5EF4-FFF2-40B4-BE49-F238E27FC236}">
                <a16:creationId xmlns:a16="http://schemas.microsoft.com/office/drawing/2014/main" id="{55D2DBBC-54B5-4042-B2EC-6AF613858605}"/>
              </a:ext>
            </a:extLst>
          </p:cNvPr>
          <p:cNvPicPr>
            <a:picLocks noGrp="1" noChangeAspect="1"/>
          </p:cNvPicPr>
          <p:nvPr>
            <p:ph idx="1"/>
          </p:nvPr>
        </p:nvPicPr>
        <p:blipFill>
          <a:blip r:embed="rId3"/>
          <a:stretch>
            <a:fillRect/>
          </a:stretch>
        </p:blipFill>
        <p:spPr>
          <a:xfrm>
            <a:off x="7927497" y="2146821"/>
            <a:ext cx="3870351" cy="4288276"/>
          </a:xfrm>
        </p:spPr>
      </p:pic>
    </p:spTree>
    <p:extLst>
      <p:ext uri="{BB962C8B-B14F-4D97-AF65-F5344CB8AC3E}">
        <p14:creationId xmlns:p14="http://schemas.microsoft.com/office/powerpoint/2010/main" val="290459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96F-B0BE-4E84-A401-8F8438058CAB}"/>
              </a:ext>
            </a:extLst>
          </p:cNvPr>
          <p:cNvSpPr>
            <a:spLocks noGrp="1"/>
          </p:cNvSpPr>
          <p:nvPr>
            <p:ph type="title"/>
          </p:nvPr>
        </p:nvSpPr>
        <p:spPr>
          <a:xfrm>
            <a:off x="3864893" y="-552018"/>
            <a:ext cx="8655605" cy="2313433"/>
          </a:xfrm>
        </p:spPr>
        <p:txBody>
          <a:bodyPr>
            <a:normAutofit/>
          </a:bodyPr>
          <a:lstStyle/>
          <a:p>
            <a:pPr algn="ctr"/>
            <a:r>
              <a:rPr lang="en-US" sz="5400" b="1" dirty="0">
                <a:solidFill>
                  <a:schemeClr val="tx1"/>
                </a:solidFill>
              </a:rPr>
              <a:t>   </a:t>
            </a:r>
            <a:r>
              <a:rPr lang="en-US" sz="6000" b="1" dirty="0">
                <a:solidFill>
                  <a:schemeClr val="tx1"/>
                </a:solidFill>
              </a:rPr>
              <a:t>the Curriculum</a:t>
            </a:r>
          </a:p>
        </p:txBody>
      </p:sp>
      <p:graphicFrame>
        <p:nvGraphicFramePr>
          <p:cNvPr id="5" name="Content Placeholder 2" descr="Icon SmartArt graphic">
            <a:extLst>
              <a:ext uri="{FF2B5EF4-FFF2-40B4-BE49-F238E27FC236}">
                <a16:creationId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557499985"/>
              </p:ext>
            </p:extLst>
          </p:nvPr>
        </p:nvGraphicFramePr>
        <p:xfrm>
          <a:off x="4399246" y="1364367"/>
          <a:ext cx="8558723" cy="4870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FB811369-D2AA-424B-B834-3B63E4A3A67F}"/>
              </a:ext>
            </a:extLst>
          </p:cNvPr>
          <p:cNvPicPr>
            <a:picLocks noChangeAspect="1"/>
          </p:cNvPicPr>
          <p:nvPr/>
        </p:nvPicPr>
        <p:blipFill>
          <a:blip r:embed="rId9"/>
          <a:stretch>
            <a:fillRect/>
          </a:stretch>
        </p:blipFill>
        <p:spPr>
          <a:xfrm>
            <a:off x="297883" y="384047"/>
            <a:ext cx="4585875" cy="2668492"/>
          </a:xfrm>
          <a:prstGeom prst="rect">
            <a:avLst/>
          </a:prstGeom>
        </p:spPr>
      </p:pic>
      <p:pic>
        <p:nvPicPr>
          <p:cNvPr id="12" name="Picture 11">
            <a:extLst>
              <a:ext uri="{FF2B5EF4-FFF2-40B4-BE49-F238E27FC236}">
                <a16:creationId xmlns:a16="http://schemas.microsoft.com/office/drawing/2014/main" id="{17F28800-6144-42BB-B7DF-C445C8817DEE}"/>
              </a:ext>
            </a:extLst>
          </p:cNvPr>
          <p:cNvPicPr>
            <a:picLocks noChangeAspect="1"/>
          </p:cNvPicPr>
          <p:nvPr/>
        </p:nvPicPr>
        <p:blipFill>
          <a:blip r:embed="rId10"/>
          <a:stretch>
            <a:fillRect/>
          </a:stretch>
        </p:blipFill>
        <p:spPr>
          <a:xfrm>
            <a:off x="391968" y="3707913"/>
            <a:ext cx="4491790" cy="2526632"/>
          </a:xfrm>
          <a:prstGeom prst="rect">
            <a:avLst/>
          </a:prstGeom>
        </p:spPr>
      </p:pic>
    </p:spTree>
    <p:extLst>
      <p:ext uri="{BB962C8B-B14F-4D97-AF65-F5344CB8AC3E}">
        <p14:creationId xmlns:p14="http://schemas.microsoft.com/office/powerpoint/2010/main" val="270681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7588571" y="643466"/>
            <a:ext cx="4485659" cy="5571065"/>
          </a:xfrm>
        </p:spPr>
        <p:txBody>
          <a:bodyPr anchor="ctr">
            <a:normAutofit/>
          </a:bodyPr>
          <a:lstStyle/>
          <a:p>
            <a:r>
              <a:rPr lang="en-US" sz="1600" b="1" u="sng" dirty="0">
                <a:solidFill>
                  <a:schemeClr val="tx1"/>
                </a:solidFill>
                <a:effectLst/>
              </a:rPr>
              <a:t>You must complete seven credits total </a:t>
            </a:r>
            <a:br>
              <a:rPr lang="en-US" sz="1600" dirty="0">
                <a:solidFill>
                  <a:srgbClr val="9E38F2"/>
                </a:solidFill>
                <a:effectLst/>
              </a:rPr>
            </a:br>
            <a:br>
              <a:rPr lang="en-US" sz="1600" b="1" dirty="0">
                <a:solidFill>
                  <a:srgbClr val="9E38F2"/>
                </a:solidFill>
                <a:effectLst/>
              </a:rPr>
            </a:br>
            <a:r>
              <a:rPr lang="en-US" sz="2400" b="1" dirty="0">
                <a:solidFill>
                  <a:srgbClr val="9E38F2"/>
                </a:solidFill>
                <a:effectLst/>
              </a:rPr>
              <a:t>Group 1</a:t>
            </a:r>
            <a:r>
              <a:rPr lang="en-US" sz="2400" b="1" dirty="0">
                <a:solidFill>
                  <a:schemeClr val="tx1"/>
                </a:solidFill>
                <a:effectLst/>
              </a:rPr>
              <a:t>: Math and Sciences</a:t>
            </a:r>
            <a:br>
              <a:rPr lang="en-US" sz="2400" b="1" dirty="0">
                <a:solidFill>
                  <a:schemeClr val="tx1"/>
                </a:solidFill>
                <a:effectLst/>
              </a:rPr>
            </a:br>
            <a:r>
              <a:rPr lang="en-US" sz="2400" b="1" dirty="0">
                <a:solidFill>
                  <a:srgbClr val="9E38F2"/>
                </a:solidFill>
                <a:effectLst/>
              </a:rPr>
              <a:t>Group 2</a:t>
            </a:r>
            <a:r>
              <a:rPr lang="en-US" sz="2400" b="1" dirty="0">
                <a:solidFill>
                  <a:schemeClr val="tx1"/>
                </a:solidFill>
                <a:effectLst/>
              </a:rPr>
              <a:t>: Languages</a:t>
            </a:r>
            <a:br>
              <a:rPr lang="en-US" sz="2400" b="1" dirty="0">
                <a:solidFill>
                  <a:schemeClr val="tx1"/>
                </a:solidFill>
                <a:effectLst/>
              </a:rPr>
            </a:br>
            <a:r>
              <a:rPr lang="en-US" sz="2400" b="1" dirty="0">
                <a:solidFill>
                  <a:srgbClr val="9E38F2"/>
                </a:solidFill>
                <a:effectLst/>
              </a:rPr>
              <a:t>Group 3</a:t>
            </a:r>
            <a:r>
              <a:rPr lang="en-US" sz="2400" b="1" dirty="0">
                <a:solidFill>
                  <a:schemeClr val="tx1"/>
                </a:solidFill>
                <a:effectLst/>
              </a:rPr>
              <a:t>: Arts and Humanities</a:t>
            </a:r>
            <a:br>
              <a:rPr lang="en-US" sz="2400" b="1" dirty="0">
                <a:solidFill>
                  <a:schemeClr val="tx1"/>
                </a:solidFill>
                <a:effectLst/>
              </a:rPr>
            </a:br>
            <a:r>
              <a:rPr lang="en-US" sz="2400" b="1" dirty="0">
                <a:solidFill>
                  <a:srgbClr val="9E38F2"/>
                </a:solidFill>
                <a:effectLst/>
              </a:rPr>
              <a:t>Group 4</a:t>
            </a:r>
            <a:r>
              <a:rPr lang="en-US" sz="2400" b="1" dirty="0">
                <a:solidFill>
                  <a:schemeClr val="tx1"/>
                </a:solidFill>
                <a:effectLst/>
              </a:rPr>
              <a:t>: Interdisciplinary Subjects (optional)</a:t>
            </a:r>
            <a:br>
              <a:rPr lang="en-US" sz="1600" b="1" dirty="0">
                <a:solidFill>
                  <a:srgbClr val="9E38F2"/>
                </a:solidFill>
                <a:effectLst/>
              </a:rPr>
            </a:br>
            <a:br>
              <a:rPr lang="en-US" sz="1600" dirty="0">
                <a:solidFill>
                  <a:srgbClr val="9E38F2"/>
                </a:solidFill>
                <a:effectLst/>
              </a:rPr>
            </a:br>
            <a:br>
              <a:rPr lang="en-US" sz="1600" dirty="0">
                <a:solidFill>
                  <a:srgbClr val="9E38F2"/>
                </a:solidFill>
                <a:effectLst/>
              </a:rPr>
            </a:br>
            <a:br>
              <a:rPr lang="en-US" sz="1600" dirty="0">
                <a:solidFill>
                  <a:srgbClr val="9E38F2"/>
                </a:solidFill>
                <a:effectLst/>
              </a:rPr>
            </a:br>
            <a:r>
              <a:rPr lang="en-US" sz="1800" dirty="0">
                <a:solidFill>
                  <a:schemeClr val="tx1"/>
                </a:solidFill>
                <a:effectLst/>
              </a:rPr>
              <a:t>You must achieve at least </a:t>
            </a:r>
            <a:r>
              <a:rPr lang="en-US" sz="1800" u="sng" dirty="0">
                <a:solidFill>
                  <a:schemeClr val="tx1"/>
                </a:solidFill>
                <a:effectLst/>
              </a:rPr>
              <a:t>one</a:t>
            </a:r>
            <a:r>
              <a:rPr lang="en-US" sz="1800" dirty="0">
                <a:solidFill>
                  <a:schemeClr val="tx1"/>
                </a:solidFill>
                <a:effectLst/>
              </a:rPr>
              <a:t> credit from Groups 1, 2, and 3 in order to qualify. These credits are earned through taking and passing AICE exams.</a:t>
            </a:r>
            <a:endParaRPr lang="en-US" sz="1800" b="1" dirty="0">
              <a:solidFill>
                <a:schemeClr val="tx1"/>
              </a:solidFill>
            </a:endParaRPr>
          </a:p>
        </p:txBody>
      </p:sp>
      <p:sp>
        <p:nvSpPr>
          <p:cNvPr id="11" name="Rectangle 10">
            <a:extLst>
              <a:ext uri="{FF2B5EF4-FFF2-40B4-BE49-F238E27FC236}">
                <a16:creationId xmlns:a16="http://schemas.microsoft.com/office/drawing/2014/main" id="{8FBC750A-B8E7-49A0-A00A-F72451271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4D0436-4FAC-43D1-9565-515BBE80D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5" name="Straight Connector 14">
            <a:extLst>
              <a:ext uri="{FF2B5EF4-FFF2-40B4-BE49-F238E27FC236}">
                <a16:creationId xmlns:a16="http://schemas.microsoft.com/office/drawing/2014/main" id="{9F82E424-AAF6-43AC-AC56-03BA23E0C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6" name="Content Placeholder 5" descr="chart placeholder">
            <a:extLst>
              <a:ext uri="{FF2B5EF4-FFF2-40B4-BE49-F238E27FC236}">
                <a16:creationId xmlns:a16="http://schemas.microsoft.com/office/drawing/2014/main" id="{4F8339CB-596F-46C7-A612-EA1CB5750EDB}"/>
              </a:ext>
            </a:extLst>
          </p:cNvPr>
          <p:cNvGraphicFramePr>
            <a:graphicFrameLocks noGrp="1"/>
          </p:cNvGraphicFramePr>
          <p:nvPr>
            <p:ph idx="1"/>
            <p:extLst>
              <p:ext uri="{D42A27DB-BD31-4B8C-83A1-F6EECF244321}">
                <p14:modId xmlns:p14="http://schemas.microsoft.com/office/powerpoint/2010/main" val="391328556"/>
              </p:ext>
            </p:extLst>
          </p:nvPr>
        </p:nvGraphicFramePr>
        <p:xfrm>
          <a:off x="368968" y="352926"/>
          <a:ext cx="6930189" cy="61601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493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718-18EF-4758-ADC6-2BB182066998}"/>
              </a:ext>
            </a:extLst>
          </p:cNvPr>
          <p:cNvSpPr>
            <a:spLocks noGrp="1"/>
          </p:cNvSpPr>
          <p:nvPr>
            <p:ph type="title"/>
          </p:nvPr>
        </p:nvSpPr>
        <p:spPr>
          <a:xfrm>
            <a:off x="982735" y="401782"/>
            <a:ext cx="10226529" cy="1905000"/>
          </a:xfrm>
        </p:spPr>
        <p:txBody>
          <a:bodyPr/>
          <a:lstStyle/>
          <a:p>
            <a:pPr algn="ctr"/>
            <a:r>
              <a:rPr lang="en-US" b="1" dirty="0">
                <a:solidFill>
                  <a:schemeClr val="tx1"/>
                </a:solidFill>
              </a:rPr>
              <a:t>CORE CLASS: </a:t>
            </a:r>
            <a:r>
              <a:rPr lang="en-US" dirty="0">
                <a:solidFill>
                  <a:schemeClr val="tx1"/>
                </a:solidFill>
              </a:rPr>
              <a:t>Cambridge international AS level Global Perspectives and Research (GPR)</a:t>
            </a:r>
          </a:p>
        </p:txBody>
      </p:sp>
      <p:sp>
        <p:nvSpPr>
          <p:cNvPr id="6" name="TextBox 5">
            <a:extLst>
              <a:ext uri="{FF2B5EF4-FFF2-40B4-BE49-F238E27FC236}">
                <a16:creationId xmlns:a16="http://schemas.microsoft.com/office/drawing/2014/main" id="{3F8054B3-B98A-4332-AF80-DFF2232EEEAD}"/>
              </a:ext>
            </a:extLst>
          </p:cNvPr>
          <p:cNvSpPr txBox="1"/>
          <p:nvPr/>
        </p:nvSpPr>
        <p:spPr>
          <a:xfrm>
            <a:off x="5694218" y="2327666"/>
            <a:ext cx="5268191" cy="3785652"/>
          </a:xfrm>
          <a:prstGeom prst="rect">
            <a:avLst/>
          </a:prstGeom>
          <a:noFill/>
        </p:spPr>
        <p:txBody>
          <a:bodyPr wrap="square" rtlCol="0">
            <a:spAutoFit/>
          </a:bodyPr>
          <a:lstStyle/>
          <a:p>
            <a:r>
              <a:rPr lang="en-US" sz="2400" dirty="0"/>
              <a:t>This is a skills-based course in which you’ll broaden your horizons regarding our rapidly changing world. It will prepare your research, analysis and argumentative skills. It will enhance your collaboration skills through group projects as well as build your confidence and presentation skills.</a:t>
            </a:r>
          </a:p>
        </p:txBody>
      </p:sp>
      <p:pic>
        <p:nvPicPr>
          <p:cNvPr id="8" name="Content Placeholder 7">
            <a:extLst>
              <a:ext uri="{FF2B5EF4-FFF2-40B4-BE49-F238E27FC236}">
                <a16:creationId xmlns:a16="http://schemas.microsoft.com/office/drawing/2014/main" id="{39A07377-6C59-4D1C-B27B-721450FC2A26}"/>
              </a:ext>
            </a:extLst>
          </p:cNvPr>
          <p:cNvPicPr>
            <a:picLocks noGrp="1" noChangeAspect="1"/>
          </p:cNvPicPr>
          <p:nvPr>
            <p:ph idx="1"/>
          </p:nvPr>
        </p:nvPicPr>
        <p:blipFill>
          <a:blip r:embed="rId2"/>
          <a:stretch>
            <a:fillRect/>
          </a:stretch>
        </p:blipFill>
        <p:spPr>
          <a:xfrm>
            <a:off x="1157681" y="2423719"/>
            <a:ext cx="3741490" cy="3605008"/>
          </a:xfrm>
        </p:spPr>
      </p:pic>
    </p:spTree>
    <p:extLst>
      <p:ext uri="{BB962C8B-B14F-4D97-AF65-F5344CB8AC3E}">
        <p14:creationId xmlns:p14="http://schemas.microsoft.com/office/powerpoint/2010/main" val="268818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D9AC-A95E-4FD7-AF5D-A2FA8AFB905B}"/>
              </a:ext>
            </a:extLst>
          </p:cNvPr>
          <p:cNvSpPr>
            <a:spLocks noGrp="1"/>
          </p:cNvSpPr>
          <p:nvPr>
            <p:ph type="title"/>
          </p:nvPr>
        </p:nvSpPr>
        <p:spPr>
          <a:xfrm>
            <a:off x="176463" y="447265"/>
            <a:ext cx="11855116" cy="980209"/>
          </a:xfrm>
        </p:spPr>
        <p:txBody>
          <a:bodyPr>
            <a:normAutofit fontScale="90000"/>
          </a:bodyPr>
          <a:lstStyle/>
          <a:p>
            <a:pPr algn="ctr"/>
            <a:br>
              <a:rPr lang="en-US" sz="4400" b="1" dirty="0"/>
            </a:br>
            <a:r>
              <a:rPr lang="en-US" sz="4400" b="1" dirty="0"/>
              <a:t>How can I get in touch with my counselor?</a:t>
            </a:r>
            <a:br>
              <a:rPr lang="en-US" dirty="0"/>
            </a:br>
            <a:br>
              <a:rPr lang="en-US" dirty="0"/>
            </a:br>
            <a:endParaRPr lang="en-US" dirty="0"/>
          </a:p>
        </p:txBody>
      </p:sp>
      <p:sp>
        <p:nvSpPr>
          <p:cNvPr id="3" name="Text Placeholder 2">
            <a:extLst>
              <a:ext uri="{FF2B5EF4-FFF2-40B4-BE49-F238E27FC236}">
                <a16:creationId xmlns:a16="http://schemas.microsoft.com/office/drawing/2014/main" id="{E794596F-DD90-48DA-953A-606B25D01A66}"/>
              </a:ext>
            </a:extLst>
          </p:cNvPr>
          <p:cNvSpPr>
            <a:spLocks noGrp="1"/>
          </p:cNvSpPr>
          <p:nvPr>
            <p:ph type="body" idx="1"/>
          </p:nvPr>
        </p:nvSpPr>
        <p:spPr>
          <a:xfrm>
            <a:off x="1429280" y="1517073"/>
            <a:ext cx="4588931" cy="1717722"/>
          </a:xfrm>
        </p:spPr>
        <p:txBody>
          <a:bodyPr/>
          <a:lstStyle/>
          <a:p>
            <a:r>
              <a:rPr lang="en-US" sz="4800" dirty="0"/>
              <a:t>Ms. </a:t>
            </a:r>
            <a:r>
              <a:rPr lang="en-US" sz="4800" dirty="0" err="1"/>
              <a:t>Noguerol</a:t>
            </a:r>
            <a:endParaRPr lang="en-US" sz="4800" dirty="0"/>
          </a:p>
          <a:p>
            <a:endParaRPr lang="en-US" dirty="0"/>
          </a:p>
          <a:p>
            <a:endParaRPr lang="en-US" dirty="0"/>
          </a:p>
        </p:txBody>
      </p:sp>
      <p:sp>
        <p:nvSpPr>
          <p:cNvPr id="4" name="Content Placeholder 3">
            <a:extLst>
              <a:ext uri="{FF2B5EF4-FFF2-40B4-BE49-F238E27FC236}">
                <a16:creationId xmlns:a16="http://schemas.microsoft.com/office/drawing/2014/main" id="{9C397AFB-E23C-43A4-BEAF-E44C25B71F51}"/>
              </a:ext>
            </a:extLst>
          </p:cNvPr>
          <p:cNvSpPr>
            <a:spLocks noGrp="1"/>
          </p:cNvSpPr>
          <p:nvPr>
            <p:ph sz="half" idx="2"/>
          </p:nvPr>
        </p:nvSpPr>
        <p:spPr>
          <a:xfrm>
            <a:off x="1141412" y="2286000"/>
            <a:ext cx="4876800" cy="3505199"/>
          </a:xfrm>
        </p:spPr>
        <p:txBody>
          <a:bodyPr>
            <a:noAutofit/>
          </a:bodyPr>
          <a:lstStyle/>
          <a:p>
            <a:r>
              <a:rPr lang="en-US" sz="2400" dirty="0"/>
              <a:t>Email: </a:t>
            </a:r>
            <a:r>
              <a:rPr lang="en-US" sz="2400" dirty="0">
                <a:hlinkClick r:id="rId2"/>
              </a:rPr>
              <a:t>noguerolcm@gm.sbac.edu</a:t>
            </a:r>
            <a:endParaRPr lang="en-US" sz="2400" dirty="0"/>
          </a:p>
          <a:p>
            <a:r>
              <a:rPr lang="en-US" sz="2400" dirty="0"/>
              <a:t>Go to the GHS website under “Student Services”	</a:t>
            </a:r>
          </a:p>
          <a:p>
            <a:pPr lvl="1"/>
            <a:r>
              <a:rPr lang="en-US" sz="2400" dirty="0"/>
              <a:t>Select “Student Services”</a:t>
            </a:r>
          </a:p>
          <a:p>
            <a:pPr lvl="1"/>
            <a:r>
              <a:rPr lang="en-US" sz="2400" dirty="0"/>
              <a:t>Select “School Counseling”</a:t>
            </a:r>
          </a:p>
          <a:p>
            <a:pPr lvl="1"/>
            <a:r>
              <a:rPr lang="en-US" sz="2400" dirty="0"/>
              <a:t>Click link for “Appointments”</a:t>
            </a:r>
          </a:p>
        </p:txBody>
      </p:sp>
      <p:pic>
        <p:nvPicPr>
          <p:cNvPr id="8" name="Content Placeholder 7">
            <a:extLst>
              <a:ext uri="{FF2B5EF4-FFF2-40B4-BE49-F238E27FC236}">
                <a16:creationId xmlns:a16="http://schemas.microsoft.com/office/drawing/2014/main" id="{DDD4DA99-4285-496E-990C-6575563F1077}"/>
              </a:ext>
            </a:extLst>
          </p:cNvPr>
          <p:cNvPicPr>
            <a:picLocks noGrp="1" noChangeAspect="1"/>
          </p:cNvPicPr>
          <p:nvPr>
            <p:ph sz="quarter" idx="4"/>
          </p:nvPr>
        </p:nvPicPr>
        <p:blipFill>
          <a:blip r:embed="rId3"/>
          <a:stretch>
            <a:fillRect/>
          </a:stretch>
        </p:blipFill>
        <p:spPr>
          <a:xfrm>
            <a:off x="6306079" y="1517073"/>
            <a:ext cx="4604281" cy="4687158"/>
          </a:xfrm>
        </p:spPr>
      </p:pic>
    </p:spTree>
    <p:extLst>
      <p:ext uri="{BB962C8B-B14F-4D97-AF65-F5344CB8AC3E}">
        <p14:creationId xmlns:p14="http://schemas.microsoft.com/office/powerpoint/2010/main" val="265074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2DAC18-E623-0546-920C-6676DF6BBA3F}"/>
              </a:ext>
            </a:extLst>
          </p:cNvPr>
          <p:cNvPicPr>
            <a:picLocks noChangeAspect="1"/>
          </p:cNvPicPr>
          <p:nvPr/>
        </p:nvPicPr>
        <p:blipFill>
          <a:blip r:embed="rId4"/>
          <a:stretch>
            <a:fillRect/>
          </a:stretch>
        </p:blipFill>
        <p:spPr>
          <a:xfrm>
            <a:off x="20" y="0"/>
            <a:ext cx="12191980" cy="685800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20" y="2113549"/>
            <a:ext cx="12191960" cy="3200400"/>
          </a:xfrm>
        </p:spPr>
        <p:txBody>
          <a:bodyPr>
            <a:noAutofit/>
          </a:bodyPr>
          <a:lstStyle/>
          <a:p>
            <a:r>
              <a:rPr lang="en-US" sz="9600" b="1" dirty="0">
                <a:solidFill>
                  <a:schemeClr val="tx1"/>
                </a:solidFill>
              </a:rPr>
              <a:t>Welcome to GHS!</a:t>
            </a:r>
            <a:br>
              <a:rPr lang="en-US" sz="9600" b="1" dirty="0">
                <a:solidFill>
                  <a:schemeClr val="tx1"/>
                </a:solidFill>
              </a:rPr>
            </a:br>
            <a:endParaRPr lang="en-US" sz="9600" dirty="0">
              <a:solidFill>
                <a:schemeClr val="tx1"/>
              </a:solidFill>
            </a:endParaRP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a:xfrm>
            <a:off x="1409350" y="3713749"/>
            <a:ext cx="9024761" cy="1905000"/>
          </a:xfrm>
        </p:spPr>
        <p:txBody>
          <a:bodyPr>
            <a:normAutofit lnSpcReduction="10000"/>
          </a:bodyPr>
          <a:lstStyle/>
          <a:p>
            <a:r>
              <a:rPr lang="en-US" sz="5400" dirty="0"/>
              <a:t>it’s a great day to </a:t>
            </a:r>
          </a:p>
          <a:p>
            <a:r>
              <a:rPr lang="en-US" sz="5400" dirty="0"/>
              <a:t>be a hurricane!</a:t>
            </a:r>
          </a:p>
        </p:txBody>
      </p:sp>
    </p:spTree>
    <p:extLst>
      <p:ext uri="{BB962C8B-B14F-4D97-AF65-F5344CB8AC3E}">
        <p14:creationId xmlns:p14="http://schemas.microsoft.com/office/powerpoint/2010/main" val="538061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EBAF10-1A7F-447E-92EE-8F0A8D529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08A8D6-033A-472B-8BEB-63B8F7C284EB}">
  <ds:schemaRefs>
    <ds:schemaRef ds:uri="http://schemas.openxmlformats.org/package/2006/metadata/core-properties"/>
    <ds:schemaRef ds:uri="71af3243-3dd4-4a8d-8c0d-dd76da1f02a5"/>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16c05727-aa75-4e4a-9b5f-8a80a1165891"/>
    <ds:schemaRef ds:uri="http://schemas.microsoft.com/office/infopath/2007/PartnerControls"/>
  </ds:schemaRefs>
</ds:datastoreItem>
</file>

<file path=customXml/itemProps3.xml><?xml version="1.0" encoding="utf-8"?>
<ds:datastoreItem xmlns:ds="http://schemas.openxmlformats.org/officeDocument/2006/customXml" ds:itemID="{A1CC7B47-8D79-4E1A-80B5-7F70A543A9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 design</Template>
  <TotalTime>0</TotalTime>
  <Words>496</Words>
  <Application>Microsoft Office PowerPoint</Application>
  <PresentationFormat>Widescreen</PresentationFormat>
  <Paragraphs>59</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Mesh</vt:lpstr>
      <vt:lpstr>The Cambridge Program (AICE) Gainesville High School    </vt:lpstr>
      <vt:lpstr>What is Cambridge?</vt:lpstr>
      <vt:lpstr>What are the benefits of the program?</vt:lpstr>
      <vt:lpstr>   the Curriculum</vt:lpstr>
      <vt:lpstr>You must complete seven credits total   Group 1: Math and Sciences Group 2: Languages Group 3: Arts and Humanities Group 4: Interdisciplinary Subjects (optional)    You must achieve at least one credit from Groups 1, 2, and 3 in order to qualify. These credits are earned through taking and passing AICE exams.</vt:lpstr>
      <vt:lpstr>CORE CLASS: Cambridge international AS level Global Perspectives and Research (GPR)</vt:lpstr>
      <vt:lpstr> How can I get in touch with my counselor?  </vt:lpstr>
      <vt:lpstr>Welcome to GHS!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2022-08-03T16:38:30Z</dcterms:created>
  <dcterms:modified xsi:type="dcterms:W3CDTF">2022-08-26T12:41:26Z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